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chart2.xml" ContentType="application/vnd.openxmlformats-officedocument.drawingml.chart+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7" r:id="rId6"/>
    <p:sldId id="268" r:id="rId7"/>
    <p:sldId id="260" r:id="rId8"/>
    <p:sldId id="269" r:id="rId9"/>
    <p:sldId id="261" r:id="rId10"/>
    <p:sldId id="273" r:id="rId11"/>
    <p:sldId id="271" r:id="rId12"/>
    <p:sldId id="272" r:id="rId13"/>
    <p:sldId id="262" r:id="rId14"/>
    <p:sldId id="274" r:id="rId15"/>
    <p:sldId id="263" r:id="rId16"/>
    <p:sldId id="264" r:id="rId17"/>
    <p:sldId id="266" r:id="rId18"/>
    <p:sldId id="265"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85F"/>
    <a:srgbClr val="132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6" autoAdjust="0"/>
    <p:restoredTop sz="94658" autoAdjust="0"/>
  </p:normalViewPr>
  <p:slideViewPr>
    <p:cSldViewPr>
      <p:cViewPr>
        <p:scale>
          <a:sx n="77" d="100"/>
          <a:sy n="77" d="100"/>
        </p:scale>
        <p:origin x="-1170" y="-1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TAJ\Documents\Book%20Goodfellows\chapter%2018%20Chart%20in%20Microsoft%20Word.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TAJ\Documents\Book%20Goodfellows\chapter%2018%20Chart%20in%20Microsoft%20Word.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a:lstStyle/>
          <a:p>
            <a:pPr>
              <a:defRPr/>
            </a:pPr>
            <a:r>
              <a:rPr lang="en-US" sz="1400"/>
              <a:t>Average towel usage per customer per day</a:t>
            </a:r>
          </a:p>
        </c:rich>
      </c:tx>
      <c:layout>
        <c:manualLayout>
          <c:xMode val="edge"/>
          <c:yMode val="edge"/>
          <c:x val="7.3388888888888892E-2"/>
          <c:y val="2.7777777777777776E-2"/>
        </c:manualLayout>
      </c:layout>
      <c:overlay val="0"/>
    </c:title>
    <c:autoTitleDeleted val="0"/>
    <c:plotArea>
      <c:layout/>
      <c:lineChart>
        <c:grouping val="standard"/>
        <c:varyColors val="0"/>
        <c:ser>
          <c:idx val="0"/>
          <c:order val="0"/>
          <c:tx>
            <c:strRef>
              <c:f>Sheet1!$B$1</c:f>
              <c:strCache>
                <c:ptCount val="1"/>
                <c:pt idx="0">
                  <c:v>XXX3</c:v>
                </c:pt>
              </c:strCache>
            </c:strRef>
          </c:tx>
          <c:cat>
            <c:strRef>
              <c:f>Sheet1!$A$2:$A$13</c:f>
              <c:strCache>
                <c:ptCount val="12"/>
                <c:pt idx="0">
                  <c:v>Januray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Sheet1!$B$2:$B$13</c:f>
              <c:numCache>
                <c:formatCode>General</c:formatCode>
                <c:ptCount val="12"/>
                <c:pt idx="0">
                  <c:v>1.3</c:v>
                </c:pt>
                <c:pt idx="1">
                  <c:v>1.4</c:v>
                </c:pt>
                <c:pt idx="2">
                  <c:v>1.3</c:v>
                </c:pt>
                <c:pt idx="3">
                  <c:v>1.4</c:v>
                </c:pt>
                <c:pt idx="4">
                  <c:v>1.5</c:v>
                </c:pt>
                <c:pt idx="5">
                  <c:v>1.4</c:v>
                </c:pt>
                <c:pt idx="6">
                  <c:v>1.6</c:v>
                </c:pt>
                <c:pt idx="7">
                  <c:v>1.5</c:v>
                </c:pt>
                <c:pt idx="8">
                  <c:v>1.4</c:v>
                </c:pt>
                <c:pt idx="9">
                  <c:v>1.5</c:v>
                </c:pt>
              </c:numCache>
            </c:numRef>
          </c:val>
          <c:smooth val="0"/>
        </c:ser>
        <c:ser>
          <c:idx val="1"/>
          <c:order val="1"/>
          <c:tx>
            <c:strRef>
              <c:f>Sheet1!$C$1</c:f>
              <c:strCache>
                <c:ptCount val="1"/>
                <c:pt idx="0">
                  <c:v>XXX2</c:v>
                </c:pt>
              </c:strCache>
            </c:strRef>
          </c:tx>
          <c:cat>
            <c:strRef>
              <c:f>Sheet1!$A$2:$A$13</c:f>
              <c:strCache>
                <c:ptCount val="12"/>
                <c:pt idx="0">
                  <c:v>Januray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Sheet1!$C$2:$C$13</c:f>
              <c:numCache>
                <c:formatCode>General</c:formatCode>
                <c:ptCount val="12"/>
                <c:pt idx="0">
                  <c:v>1.5</c:v>
                </c:pt>
                <c:pt idx="1">
                  <c:v>1.5</c:v>
                </c:pt>
                <c:pt idx="2">
                  <c:v>1.55</c:v>
                </c:pt>
                <c:pt idx="3">
                  <c:v>1.7</c:v>
                </c:pt>
                <c:pt idx="4">
                  <c:v>1.6</c:v>
                </c:pt>
                <c:pt idx="5">
                  <c:v>1.6</c:v>
                </c:pt>
                <c:pt idx="6">
                  <c:v>1.8</c:v>
                </c:pt>
                <c:pt idx="7">
                  <c:v>1.8</c:v>
                </c:pt>
                <c:pt idx="8">
                  <c:v>1.6</c:v>
                </c:pt>
                <c:pt idx="9">
                  <c:v>1.8</c:v>
                </c:pt>
                <c:pt idx="10">
                  <c:v>1.6</c:v>
                </c:pt>
                <c:pt idx="11">
                  <c:v>1.5</c:v>
                </c:pt>
              </c:numCache>
            </c:numRef>
          </c:val>
          <c:smooth val="0"/>
        </c:ser>
        <c:ser>
          <c:idx val="2"/>
          <c:order val="2"/>
          <c:tx>
            <c:strRef>
              <c:f>Sheet1!$D$1</c:f>
              <c:strCache>
                <c:ptCount val="1"/>
                <c:pt idx="0">
                  <c:v>XXX1</c:v>
                </c:pt>
              </c:strCache>
            </c:strRef>
          </c:tx>
          <c:cat>
            <c:strRef>
              <c:f>Sheet1!$A$2:$A$13</c:f>
              <c:strCache>
                <c:ptCount val="12"/>
                <c:pt idx="0">
                  <c:v>Januray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Sheet1!$D$2:$D$13</c:f>
              <c:numCache>
                <c:formatCode>General</c:formatCode>
                <c:ptCount val="12"/>
                <c:pt idx="0">
                  <c:v>1.8</c:v>
                </c:pt>
                <c:pt idx="1">
                  <c:v>2</c:v>
                </c:pt>
                <c:pt idx="2">
                  <c:v>1.8</c:v>
                </c:pt>
                <c:pt idx="3">
                  <c:v>2.1</c:v>
                </c:pt>
                <c:pt idx="4">
                  <c:v>2</c:v>
                </c:pt>
                <c:pt idx="5">
                  <c:v>1.9</c:v>
                </c:pt>
                <c:pt idx="6">
                  <c:v>2</c:v>
                </c:pt>
                <c:pt idx="7">
                  <c:v>2.2999999999999998</c:v>
                </c:pt>
                <c:pt idx="8">
                  <c:v>2.1</c:v>
                </c:pt>
                <c:pt idx="9">
                  <c:v>2.4</c:v>
                </c:pt>
                <c:pt idx="10">
                  <c:v>2</c:v>
                </c:pt>
                <c:pt idx="11">
                  <c:v>2.1</c:v>
                </c:pt>
              </c:numCache>
            </c:numRef>
          </c:val>
          <c:smooth val="0"/>
        </c:ser>
        <c:dLbls>
          <c:showLegendKey val="0"/>
          <c:showVal val="0"/>
          <c:showCatName val="0"/>
          <c:showSerName val="0"/>
          <c:showPercent val="0"/>
          <c:showBubbleSize val="0"/>
        </c:dLbls>
        <c:marker val="1"/>
        <c:smooth val="0"/>
        <c:axId val="84723200"/>
        <c:axId val="85402752"/>
      </c:lineChart>
      <c:catAx>
        <c:axId val="84723200"/>
        <c:scaling>
          <c:orientation val="minMax"/>
        </c:scaling>
        <c:delete val="0"/>
        <c:axPos val="b"/>
        <c:majorTickMark val="out"/>
        <c:minorTickMark val="none"/>
        <c:tickLblPos val="nextTo"/>
        <c:crossAx val="85402752"/>
        <c:crosses val="autoZero"/>
        <c:auto val="1"/>
        <c:lblAlgn val="ctr"/>
        <c:lblOffset val="100"/>
        <c:noMultiLvlLbl val="0"/>
      </c:catAx>
      <c:valAx>
        <c:axId val="85402752"/>
        <c:scaling>
          <c:orientation val="minMax"/>
        </c:scaling>
        <c:delete val="0"/>
        <c:axPos val="l"/>
        <c:majorGridlines/>
        <c:numFmt formatCode="General" sourceLinked="1"/>
        <c:majorTickMark val="out"/>
        <c:minorTickMark val="none"/>
        <c:tickLblPos val="nextTo"/>
        <c:crossAx val="84723200"/>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a:lstStyle/>
          <a:p>
            <a:pPr>
              <a:defRPr/>
            </a:pPr>
            <a:r>
              <a:rPr lang="en-GB"/>
              <a:t>Water Usage in Laundering Towels</a:t>
            </a:r>
          </a:p>
        </c:rich>
      </c:tx>
      <c:layout>
        <c:manualLayout>
          <c:xMode val="edge"/>
          <c:yMode val="edge"/>
          <c:x val="0.16332624998506487"/>
          <c:y val="1.6956423834888885E-2"/>
        </c:manualLayout>
      </c:layout>
      <c:overlay val="1"/>
    </c:title>
    <c:autoTitleDeleted val="0"/>
    <c:plotArea>
      <c:layout/>
      <c:barChart>
        <c:barDir val="col"/>
        <c:grouping val="clustered"/>
        <c:varyColors val="0"/>
        <c:ser>
          <c:idx val="0"/>
          <c:order val="0"/>
          <c:tx>
            <c:strRef>
              <c:f>Sheet2!$B$14</c:f>
              <c:strCache>
                <c:ptCount val="1"/>
                <c:pt idx="0">
                  <c:v>XXX3</c:v>
                </c:pt>
              </c:strCache>
            </c:strRef>
          </c:tx>
          <c:invertIfNegative val="0"/>
          <c:cat>
            <c:strRef>
              <c:f>Sheet2!$A$15:$A$26</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Sheet2!$B$15:$B$26</c:f>
              <c:numCache>
                <c:formatCode>General</c:formatCode>
                <c:ptCount val="12"/>
                <c:pt idx="0">
                  <c:v>2340</c:v>
                </c:pt>
                <c:pt idx="1">
                  <c:v>2729.9999999999995</c:v>
                </c:pt>
                <c:pt idx="2">
                  <c:v>2730.0000000000005</c:v>
                </c:pt>
                <c:pt idx="3">
                  <c:v>3149.9999999999995</c:v>
                </c:pt>
                <c:pt idx="4">
                  <c:v>3487.5</c:v>
                </c:pt>
                <c:pt idx="5">
                  <c:v>3044.9999999999995</c:v>
                </c:pt>
                <c:pt idx="6">
                  <c:v>3840.0000000000005</c:v>
                </c:pt>
                <c:pt idx="7">
                  <c:v>3712.5</c:v>
                </c:pt>
                <c:pt idx="8">
                  <c:v>3254.9999999999995</c:v>
                </c:pt>
                <c:pt idx="9">
                  <c:v>3262.5</c:v>
                </c:pt>
              </c:numCache>
            </c:numRef>
          </c:val>
        </c:ser>
        <c:ser>
          <c:idx val="1"/>
          <c:order val="1"/>
          <c:tx>
            <c:strRef>
              <c:f>Sheet2!$C$14</c:f>
              <c:strCache>
                <c:ptCount val="1"/>
                <c:pt idx="0">
                  <c:v>XXX2</c:v>
                </c:pt>
              </c:strCache>
            </c:strRef>
          </c:tx>
          <c:invertIfNegative val="0"/>
          <c:cat>
            <c:strRef>
              <c:f>Sheet2!$A$15:$A$26</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Sheet2!$C$15:$C$26</c:f>
              <c:numCache>
                <c:formatCode>General</c:formatCode>
                <c:ptCount val="12"/>
                <c:pt idx="0">
                  <c:v>2700</c:v>
                </c:pt>
                <c:pt idx="1">
                  <c:v>3037.5</c:v>
                </c:pt>
                <c:pt idx="2">
                  <c:v>3255.0000000000005</c:v>
                </c:pt>
                <c:pt idx="3">
                  <c:v>3697.4999999999995</c:v>
                </c:pt>
                <c:pt idx="4">
                  <c:v>3720.0000000000005</c:v>
                </c:pt>
                <c:pt idx="5">
                  <c:v>3600.0000000000005</c:v>
                </c:pt>
                <c:pt idx="6">
                  <c:v>4455</c:v>
                </c:pt>
                <c:pt idx="7">
                  <c:v>4455</c:v>
                </c:pt>
                <c:pt idx="8">
                  <c:v>3720.0000000000005</c:v>
                </c:pt>
                <c:pt idx="9">
                  <c:v>4050.0000000000005</c:v>
                </c:pt>
                <c:pt idx="10">
                  <c:v>3360.0000000000005</c:v>
                </c:pt>
                <c:pt idx="11">
                  <c:v>3375</c:v>
                </c:pt>
              </c:numCache>
            </c:numRef>
          </c:val>
        </c:ser>
        <c:ser>
          <c:idx val="2"/>
          <c:order val="2"/>
          <c:tx>
            <c:strRef>
              <c:f>Sheet2!$D$14</c:f>
              <c:strCache>
                <c:ptCount val="1"/>
                <c:pt idx="0">
                  <c:v>XXX1</c:v>
                </c:pt>
              </c:strCache>
            </c:strRef>
          </c:tx>
          <c:invertIfNegative val="0"/>
          <c:cat>
            <c:strRef>
              <c:f>Sheet2!$A$15:$A$26</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Sheet2!$D$15:$D$26</c:f>
              <c:numCache>
                <c:formatCode>General</c:formatCode>
                <c:ptCount val="12"/>
                <c:pt idx="0">
                  <c:v>3240</c:v>
                </c:pt>
                <c:pt idx="1">
                  <c:v>3900</c:v>
                </c:pt>
                <c:pt idx="2">
                  <c:v>3780.0000000000005</c:v>
                </c:pt>
                <c:pt idx="3">
                  <c:v>4567.5000000000009</c:v>
                </c:pt>
                <c:pt idx="4">
                  <c:v>4500</c:v>
                </c:pt>
                <c:pt idx="5">
                  <c:v>4274.9999999999991</c:v>
                </c:pt>
                <c:pt idx="6">
                  <c:v>4950</c:v>
                </c:pt>
                <c:pt idx="7">
                  <c:v>5520</c:v>
                </c:pt>
                <c:pt idx="8">
                  <c:v>4882.5000000000009</c:v>
                </c:pt>
                <c:pt idx="9">
                  <c:v>5039.9999999999991</c:v>
                </c:pt>
                <c:pt idx="10">
                  <c:v>3900</c:v>
                </c:pt>
                <c:pt idx="11">
                  <c:v>4725.0000000000009</c:v>
                </c:pt>
              </c:numCache>
            </c:numRef>
          </c:val>
        </c:ser>
        <c:dLbls>
          <c:showLegendKey val="0"/>
          <c:showVal val="0"/>
          <c:showCatName val="0"/>
          <c:showSerName val="0"/>
          <c:showPercent val="0"/>
          <c:showBubbleSize val="0"/>
        </c:dLbls>
        <c:gapWidth val="150"/>
        <c:axId val="92390912"/>
        <c:axId val="92392448"/>
      </c:barChart>
      <c:catAx>
        <c:axId val="92390912"/>
        <c:scaling>
          <c:orientation val="minMax"/>
        </c:scaling>
        <c:delete val="0"/>
        <c:axPos val="b"/>
        <c:majorTickMark val="out"/>
        <c:minorTickMark val="none"/>
        <c:tickLblPos val="nextTo"/>
        <c:crossAx val="92392448"/>
        <c:crosses val="autoZero"/>
        <c:auto val="1"/>
        <c:lblAlgn val="ctr"/>
        <c:lblOffset val="100"/>
        <c:noMultiLvlLbl val="0"/>
      </c:catAx>
      <c:valAx>
        <c:axId val="92392448"/>
        <c:scaling>
          <c:orientation val="minMax"/>
        </c:scaling>
        <c:delete val="0"/>
        <c:axPos val="l"/>
        <c:majorGridlines/>
        <c:title>
          <c:tx>
            <c:rich>
              <a:bodyPr rot="-5400000" vert="horz"/>
              <a:lstStyle/>
              <a:p>
                <a:pPr>
                  <a:defRPr/>
                </a:pPr>
                <a:r>
                  <a:rPr lang="en-GB"/>
                  <a:t>Water usage in Litres</a:t>
                </a:r>
              </a:p>
            </c:rich>
          </c:tx>
          <c:layout/>
          <c:overlay val="0"/>
        </c:title>
        <c:numFmt formatCode="General" sourceLinked="1"/>
        <c:majorTickMark val="out"/>
        <c:minorTickMark val="none"/>
        <c:tickLblPos val="nextTo"/>
        <c:crossAx val="92390912"/>
        <c:crosses val="autoZero"/>
        <c:crossBetween val="between"/>
      </c:valAx>
    </c:plotArea>
    <c:legend>
      <c:legendPos val="r"/>
      <c:layout/>
      <c:overlay val="0"/>
    </c:legend>
    <c:plotVisOnly val="1"/>
    <c:dispBlanksAs val="gap"/>
    <c:showDLblsOverMax val="0"/>
  </c:chart>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AE841B-9BE3-472A-A325-75AB1ADB8771}" type="doc">
      <dgm:prSet loTypeId="urn:microsoft.com/office/officeart/2005/8/layout/matrix1" loCatId="matrix" qsTypeId="urn:microsoft.com/office/officeart/2005/8/quickstyle/simple4" qsCatId="simple" csTypeId="urn:microsoft.com/office/officeart/2005/8/colors/accent0_1" csCatId="mainScheme" phldr="1"/>
      <dgm:spPr/>
      <dgm:t>
        <a:bodyPr/>
        <a:lstStyle/>
        <a:p>
          <a:endParaRPr lang="en-GB"/>
        </a:p>
      </dgm:t>
    </dgm:pt>
    <dgm:pt modelId="{5BE02E29-7603-4215-ADCA-7ABC3CE0994B}">
      <dgm:prSet phldrT="[Text]" custT="1"/>
      <dgm:spPr/>
      <dgm:t>
        <a:bodyPr/>
        <a:lstStyle/>
        <a:p>
          <a:r>
            <a:rPr lang="en-GB" sz="1800" b="1"/>
            <a:t>ENVIRONMENTAL COSTS</a:t>
          </a:r>
        </a:p>
      </dgm:t>
    </dgm:pt>
    <dgm:pt modelId="{FD5E97A9-E22C-4D1B-8A64-94A8629ECDE3}" type="parTrans" cxnId="{808A3F3D-CC62-405D-8261-2288151A3073}">
      <dgm:prSet/>
      <dgm:spPr/>
      <dgm:t>
        <a:bodyPr/>
        <a:lstStyle/>
        <a:p>
          <a:endParaRPr lang="en-GB"/>
        </a:p>
      </dgm:t>
    </dgm:pt>
    <dgm:pt modelId="{95269847-20F4-4F36-A227-9101735DAE64}" type="sibTrans" cxnId="{808A3F3D-CC62-405D-8261-2288151A3073}">
      <dgm:prSet/>
      <dgm:spPr/>
      <dgm:t>
        <a:bodyPr/>
        <a:lstStyle/>
        <a:p>
          <a:endParaRPr lang="en-GB"/>
        </a:p>
      </dgm:t>
    </dgm:pt>
    <dgm:pt modelId="{C7A1E7EF-FB19-4EA1-8CA3-41671EB52BCC}">
      <dgm:prSet phldrT="[Text]"/>
      <dgm:spPr/>
      <dgm:t>
        <a:bodyPr/>
        <a:lstStyle/>
        <a:p>
          <a:r>
            <a:rPr lang="en-GB"/>
            <a:t>ENVIRONMENTAL PREVENTION COSTS</a:t>
          </a:r>
        </a:p>
      </dgm:t>
    </dgm:pt>
    <dgm:pt modelId="{C6D38F63-1433-4139-87FF-7139DB34B824}" type="parTrans" cxnId="{99F14542-35D1-4CA6-8384-18919D2B36E5}">
      <dgm:prSet/>
      <dgm:spPr/>
      <dgm:t>
        <a:bodyPr/>
        <a:lstStyle/>
        <a:p>
          <a:endParaRPr lang="en-GB"/>
        </a:p>
      </dgm:t>
    </dgm:pt>
    <dgm:pt modelId="{55987602-E558-4458-B930-682684D9EAF0}" type="sibTrans" cxnId="{99F14542-35D1-4CA6-8384-18919D2B36E5}">
      <dgm:prSet/>
      <dgm:spPr/>
      <dgm:t>
        <a:bodyPr/>
        <a:lstStyle/>
        <a:p>
          <a:endParaRPr lang="en-GB"/>
        </a:p>
      </dgm:t>
    </dgm:pt>
    <dgm:pt modelId="{28992C93-84F0-4C74-A56E-DA6087C4F3CD}">
      <dgm:prSet phldrT="[Text]"/>
      <dgm:spPr/>
      <dgm:t>
        <a:bodyPr/>
        <a:lstStyle/>
        <a:p>
          <a:r>
            <a:rPr lang="en-GB"/>
            <a:t>ENVIRONMENTAL DETECTION COSTS</a:t>
          </a:r>
        </a:p>
      </dgm:t>
    </dgm:pt>
    <dgm:pt modelId="{A5B3B79A-0C24-4A8F-8623-3474379EC73C}" type="parTrans" cxnId="{D19D9CCF-1005-40FF-B4E1-44253D220292}">
      <dgm:prSet/>
      <dgm:spPr/>
      <dgm:t>
        <a:bodyPr/>
        <a:lstStyle/>
        <a:p>
          <a:endParaRPr lang="en-GB"/>
        </a:p>
      </dgm:t>
    </dgm:pt>
    <dgm:pt modelId="{5734AD62-274E-4861-887A-665582D26654}" type="sibTrans" cxnId="{D19D9CCF-1005-40FF-B4E1-44253D220292}">
      <dgm:prSet/>
      <dgm:spPr/>
      <dgm:t>
        <a:bodyPr/>
        <a:lstStyle/>
        <a:p>
          <a:endParaRPr lang="en-GB"/>
        </a:p>
      </dgm:t>
    </dgm:pt>
    <dgm:pt modelId="{866D3E94-B4DE-4613-9185-2A756200C1C2}">
      <dgm:prSet phldrT="[Text]"/>
      <dgm:spPr/>
      <dgm:t>
        <a:bodyPr/>
        <a:lstStyle/>
        <a:p>
          <a:r>
            <a:rPr lang="en-GB"/>
            <a:t>ENVIRONMENTAL INTERNAL FAILURE COSTS</a:t>
          </a:r>
        </a:p>
      </dgm:t>
    </dgm:pt>
    <dgm:pt modelId="{E8A5E9A8-5D5A-44A0-8B74-F1FE67CC9A79}" type="parTrans" cxnId="{26BE6379-7FC0-4493-ADE1-22345C7E790F}">
      <dgm:prSet/>
      <dgm:spPr/>
      <dgm:t>
        <a:bodyPr/>
        <a:lstStyle/>
        <a:p>
          <a:endParaRPr lang="en-GB"/>
        </a:p>
      </dgm:t>
    </dgm:pt>
    <dgm:pt modelId="{7B3304D6-ACC9-4AC3-95BA-1F6B5395FAF3}" type="sibTrans" cxnId="{26BE6379-7FC0-4493-ADE1-22345C7E790F}">
      <dgm:prSet/>
      <dgm:spPr/>
      <dgm:t>
        <a:bodyPr/>
        <a:lstStyle/>
        <a:p>
          <a:endParaRPr lang="en-GB"/>
        </a:p>
      </dgm:t>
    </dgm:pt>
    <dgm:pt modelId="{1B87DECE-8C06-4762-A505-7CD9391F5716}">
      <dgm:prSet phldrT="[Text]"/>
      <dgm:spPr/>
      <dgm:t>
        <a:bodyPr/>
        <a:lstStyle/>
        <a:p>
          <a:r>
            <a:rPr lang="en-GB"/>
            <a:t>ENVIRONMENTAL EXTERNAL FAILURE COSTS</a:t>
          </a:r>
        </a:p>
      </dgm:t>
    </dgm:pt>
    <dgm:pt modelId="{7DA579FB-5FAC-4406-8877-496DD0F19F90}" type="parTrans" cxnId="{6FB9A21A-C2FA-425B-A527-3893CEF379C5}">
      <dgm:prSet/>
      <dgm:spPr/>
      <dgm:t>
        <a:bodyPr/>
        <a:lstStyle/>
        <a:p>
          <a:endParaRPr lang="en-GB"/>
        </a:p>
      </dgm:t>
    </dgm:pt>
    <dgm:pt modelId="{66DC4D2C-FF9C-4BE6-970B-52FCE1501659}" type="sibTrans" cxnId="{6FB9A21A-C2FA-425B-A527-3893CEF379C5}">
      <dgm:prSet/>
      <dgm:spPr/>
      <dgm:t>
        <a:bodyPr/>
        <a:lstStyle/>
        <a:p>
          <a:endParaRPr lang="en-GB"/>
        </a:p>
      </dgm:t>
    </dgm:pt>
    <dgm:pt modelId="{F25AEF15-B76F-4796-BB55-85FAEAEDB91C}" type="pres">
      <dgm:prSet presAssocID="{71AE841B-9BE3-472A-A325-75AB1ADB8771}" presName="diagram" presStyleCnt="0">
        <dgm:presLayoutVars>
          <dgm:chMax val="1"/>
          <dgm:dir/>
          <dgm:animLvl val="ctr"/>
          <dgm:resizeHandles val="exact"/>
        </dgm:presLayoutVars>
      </dgm:prSet>
      <dgm:spPr/>
      <dgm:t>
        <a:bodyPr/>
        <a:lstStyle/>
        <a:p>
          <a:endParaRPr lang="en-GB"/>
        </a:p>
      </dgm:t>
    </dgm:pt>
    <dgm:pt modelId="{478267F2-0CE0-40D9-80CC-6CB539364515}" type="pres">
      <dgm:prSet presAssocID="{71AE841B-9BE3-472A-A325-75AB1ADB8771}" presName="matrix" presStyleCnt="0"/>
      <dgm:spPr/>
    </dgm:pt>
    <dgm:pt modelId="{B87E7D15-925E-4BD8-A39C-72B9FBFF0382}" type="pres">
      <dgm:prSet presAssocID="{71AE841B-9BE3-472A-A325-75AB1ADB8771}" presName="tile1" presStyleLbl="node1" presStyleIdx="0" presStyleCnt="4"/>
      <dgm:spPr/>
      <dgm:t>
        <a:bodyPr/>
        <a:lstStyle/>
        <a:p>
          <a:endParaRPr lang="en-GB"/>
        </a:p>
      </dgm:t>
    </dgm:pt>
    <dgm:pt modelId="{AEF7805A-2E37-44B6-84F0-E704F1998F76}" type="pres">
      <dgm:prSet presAssocID="{71AE841B-9BE3-472A-A325-75AB1ADB8771}" presName="tile1text" presStyleLbl="node1" presStyleIdx="0" presStyleCnt="4">
        <dgm:presLayoutVars>
          <dgm:chMax val="0"/>
          <dgm:chPref val="0"/>
          <dgm:bulletEnabled val="1"/>
        </dgm:presLayoutVars>
      </dgm:prSet>
      <dgm:spPr/>
      <dgm:t>
        <a:bodyPr/>
        <a:lstStyle/>
        <a:p>
          <a:endParaRPr lang="en-GB"/>
        </a:p>
      </dgm:t>
    </dgm:pt>
    <dgm:pt modelId="{35E04573-CFAB-44A1-BEC6-2CE6445EBD8C}" type="pres">
      <dgm:prSet presAssocID="{71AE841B-9BE3-472A-A325-75AB1ADB8771}" presName="tile2" presStyleLbl="node1" presStyleIdx="1" presStyleCnt="4"/>
      <dgm:spPr/>
      <dgm:t>
        <a:bodyPr/>
        <a:lstStyle/>
        <a:p>
          <a:endParaRPr lang="en-GB"/>
        </a:p>
      </dgm:t>
    </dgm:pt>
    <dgm:pt modelId="{67B3F430-A624-4EA7-861F-713C93121112}" type="pres">
      <dgm:prSet presAssocID="{71AE841B-9BE3-472A-A325-75AB1ADB8771}" presName="tile2text" presStyleLbl="node1" presStyleIdx="1" presStyleCnt="4">
        <dgm:presLayoutVars>
          <dgm:chMax val="0"/>
          <dgm:chPref val="0"/>
          <dgm:bulletEnabled val="1"/>
        </dgm:presLayoutVars>
      </dgm:prSet>
      <dgm:spPr/>
      <dgm:t>
        <a:bodyPr/>
        <a:lstStyle/>
        <a:p>
          <a:endParaRPr lang="en-GB"/>
        </a:p>
      </dgm:t>
    </dgm:pt>
    <dgm:pt modelId="{8959B1AF-A876-4F3D-8F74-6B8A11620C06}" type="pres">
      <dgm:prSet presAssocID="{71AE841B-9BE3-472A-A325-75AB1ADB8771}" presName="tile3" presStyleLbl="node1" presStyleIdx="2" presStyleCnt="4"/>
      <dgm:spPr/>
      <dgm:t>
        <a:bodyPr/>
        <a:lstStyle/>
        <a:p>
          <a:endParaRPr lang="en-GB"/>
        </a:p>
      </dgm:t>
    </dgm:pt>
    <dgm:pt modelId="{81464811-A58E-423E-B8C8-FD0AD178C832}" type="pres">
      <dgm:prSet presAssocID="{71AE841B-9BE3-472A-A325-75AB1ADB8771}" presName="tile3text" presStyleLbl="node1" presStyleIdx="2" presStyleCnt="4">
        <dgm:presLayoutVars>
          <dgm:chMax val="0"/>
          <dgm:chPref val="0"/>
          <dgm:bulletEnabled val="1"/>
        </dgm:presLayoutVars>
      </dgm:prSet>
      <dgm:spPr/>
      <dgm:t>
        <a:bodyPr/>
        <a:lstStyle/>
        <a:p>
          <a:endParaRPr lang="en-GB"/>
        </a:p>
      </dgm:t>
    </dgm:pt>
    <dgm:pt modelId="{168D38F7-077F-4007-BDA5-63790D8F9589}" type="pres">
      <dgm:prSet presAssocID="{71AE841B-9BE3-472A-A325-75AB1ADB8771}" presName="tile4" presStyleLbl="node1" presStyleIdx="3" presStyleCnt="4"/>
      <dgm:spPr/>
      <dgm:t>
        <a:bodyPr/>
        <a:lstStyle/>
        <a:p>
          <a:endParaRPr lang="en-GB"/>
        </a:p>
      </dgm:t>
    </dgm:pt>
    <dgm:pt modelId="{05EBF099-6D35-4CD0-99E7-A3FD6C63508A}" type="pres">
      <dgm:prSet presAssocID="{71AE841B-9BE3-472A-A325-75AB1ADB8771}" presName="tile4text" presStyleLbl="node1" presStyleIdx="3" presStyleCnt="4">
        <dgm:presLayoutVars>
          <dgm:chMax val="0"/>
          <dgm:chPref val="0"/>
          <dgm:bulletEnabled val="1"/>
        </dgm:presLayoutVars>
      </dgm:prSet>
      <dgm:spPr/>
      <dgm:t>
        <a:bodyPr/>
        <a:lstStyle/>
        <a:p>
          <a:endParaRPr lang="en-GB"/>
        </a:p>
      </dgm:t>
    </dgm:pt>
    <dgm:pt modelId="{22BD18B7-CBCB-4A8E-B480-6B9E91CBA7AE}" type="pres">
      <dgm:prSet presAssocID="{71AE841B-9BE3-472A-A325-75AB1ADB8771}" presName="centerTile" presStyleLbl="fgShp" presStyleIdx="0" presStyleCnt="1" custScaleX="143949" custScaleY="108416">
        <dgm:presLayoutVars>
          <dgm:chMax val="0"/>
          <dgm:chPref val="0"/>
        </dgm:presLayoutVars>
      </dgm:prSet>
      <dgm:spPr/>
      <dgm:t>
        <a:bodyPr/>
        <a:lstStyle/>
        <a:p>
          <a:endParaRPr lang="en-GB"/>
        </a:p>
      </dgm:t>
    </dgm:pt>
  </dgm:ptLst>
  <dgm:cxnLst>
    <dgm:cxn modelId="{37106DD4-2D65-4B0A-B692-73562FCE116B}" type="presOf" srcId="{28992C93-84F0-4C74-A56E-DA6087C4F3CD}" destId="{35E04573-CFAB-44A1-BEC6-2CE6445EBD8C}" srcOrd="0" destOrd="0" presId="urn:microsoft.com/office/officeart/2005/8/layout/matrix1"/>
    <dgm:cxn modelId="{CD1AD956-D6FC-4B32-B3A1-C2709C1E3964}" type="presOf" srcId="{1B87DECE-8C06-4762-A505-7CD9391F5716}" destId="{05EBF099-6D35-4CD0-99E7-A3FD6C63508A}" srcOrd="1" destOrd="0" presId="urn:microsoft.com/office/officeart/2005/8/layout/matrix1"/>
    <dgm:cxn modelId="{D2491F29-300B-4706-AD36-6BAC61F4EF4E}" type="presOf" srcId="{28992C93-84F0-4C74-A56E-DA6087C4F3CD}" destId="{67B3F430-A624-4EA7-861F-713C93121112}" srcOrd="1" destOrd="0" presId="urn:microsoft.com/office/officeart/2005/8/layout/matrix1"/>
    <dgm:cxn modelId="{99F14542-35D1-4CA6-8384-18919D2B36E5}" srcId="{5BE02E29-7603-4215-ADCA-7ABC3CE0994B}" destId="{C7A1E7EF-FB19-4EA1-8CA3-41671EB52BCC}" srcOrd="0" destOrd="0" parTransId="{C6D38F63-1433-4139-87FF-7139DB34B824}" sibTransId="{55987602-E558-4458-B930-682684D9EAF0}"/>
    <dgm:cxn modelId="{D19D9CCF-1005-40FF-B4E1-44253D220292}" srcId="{5BE02E29-7603-4215-ADCA-7ABC3CE0994B}" destId="{28992C93-84F0-4C74-A56E-DA6087C4F3CD}" srcOrd="1" destOrd="0" parTransId="{A5B3B79A-0C24-4A8F-8623-3474379EC73C}" sibTransId="{5734AD62-274E-4861-887A-665582D26654}"/>
    <dgm:cxn modelId="{F3888863-161D-40D9-9D2D-968487B1F7BF}" type="presOf" srcId="{866D3E94-B4DE-4613-9185-2A756200C1C2}" destId="{8959B1AF-A876-4F3D-8F74-6B8A11620C06}" srcOrd="0" destOrd="0" presId="urn:microsoft.com/office/officeart/2005/8/layout/matrix1"/>
    <dgm:cxn modelId="{1BAFA9B1-B4D9-46BC-A46F-ED0DC7889F5A}" type="presOf" srcId="{C7A1E7EF-FB19-4EA1-8CA3-41671EB52BCC}" destId="{AEF7805A-2E37-44B6-84F0-E704F1998F76}" srcOrd="1" destOrd="0" presId="urn:microsoft.com/office/officeart/2005/8/layout/matrix1"/>
    <dgm:cxn modelId="{808A3F3D-CC62-405D-8261-2288151A3073}" srcId="{71AE841B-9BE3-472A-A325-75AB1ADB8771}" destId="{5BE02E29-7603-4215-ADCA-7ABC3CE0994B}" srcOrd="0" destOrd="0" parTransId="{FD5E97A9-E22C-4D1B-8A64-94A8629ECDE3}" sibTransId="{95269847-20F4-4F36-A227-9101735DAE64}"/>
    <dgm:cxn modelId="{D86D6ECB-B6D2-4423-B773-0CF2ACE4197D}" type="presOf" srcId="{1B87DECE-8C06-4762-A505-7CD9391F5716}" destId="{168D38F7-077F-4007-BDA5-63790D8F9589}" srcOrd="0" destOrd="0" presId="urn:microsoft.com/office/officeart/2005/8/layout/matrix1"/>
    <dgm:cxn modelId="{BA2FA596-AA71-4F55-B3DF-CA6753A7D4E3}" type="presOf" srcId="{71AE841B-9BE3-472A-A325-75AB1ADB8771}" destId="{F25AEF15-B76F-4796-BB55-85FAEAEDB91C}" srcOrd="0" destOrd="0" presId="urn:microsoft.com/office/officeart/2005/8/layout/matrix1"/>
    <dgm:cxn modelId="{6FB9A21A-C2FA-425B-A527-3893CEF379C5}" srcId="{5BE02E29-7603-4215-ADCA-7ABC3CE0994B}" destId="{1B87DECE-8C06-4762-A505-7CD9391F5716}" srcOrd="3" destOrd="0" parTransId="{7DA579FB-5FAC-4406-8877-496DD0F19F90}" sibTransId="{66DC4D2C-FF9C-4BE6-970B-52FCE1501659}"/>
    <dgm:cxn modelId="{721310D5-425B-492F-8FA8-0C1E452661ED}" type="presOf" srcId="{866D3E94-B4DE-4613-9185-2A756200C1C2}" destId="{81464811-A58E-423E-B8C8-FD0AD178C832}" srcOrd="1" destOrd="0" presId="urn:microsoft.com/office/officeart/2005/8/layout/matrix1"/>
    <dgm:cxn modelId="{92B1C195-6E4E-434B-9699-7AC50CF75C26}" type="presOf" srcId="{C7A1E7EF-FB19-4EA1-8CA3-41671EB52BCC}" destId="{B87E7D15-925E-4BD8-A39C-72B9FBFF0382}" srcOrd="0" destOrd="0" presId="urn:microsoft.com/office/officeart/2005/8/layout/matrix1"/>
    <dgm:cxn modelId="{26BE6379-7FC0-4493-ADE1-22345C7E790F}" srcId="{5BE02E29-7603-4215-ADCA-7ABC3CE0994B}" destId="{866D3E94-B4DE-4613-9185-2A756200C1C2}" srcOrd="2" destOrd="0" parTransId="{E8A5E9A8-5D5A-44A0-8B74-F1FE67CC9A79}" sibTransId="{7B3304D6-ACC9-4AC3-95BA-1F6B5395FAF3}"/>
    <dgm:cxn modelId="{0BE01400-A718-4096-A831-6AA2D6BC7C9B}" type="presOf" srcId="{5BE02E29-7603-4215-ADCA-7ABC3CE0994B}" destId="{22BD18B7-CBCB-4A8E-B480-6B9E91CBA7AE}" srcOrd="0" destOrd="0" presId="urn:microsoft.com/office/officeart/2005/8/layout/matrix1"/>
    <dgm:cxn modelId="{19946B5D-B887-4AE5-96EF-CA6B17F6DB40}" type="presParOf" srcId="{F25AEF15-B76F-4796-BB55-85FAEAEDB91C}" destId="{478267F2-0CE0-40D9-80CC-6CB539364515}" srcOrd="0" destOrd="0" presId="urn:microsoft.com/office/officeart/2005/8/layout/matrix1"/>
    <dgm:cxn modelId="{4B234020-5026-4C94-86C6-0EDD3826CBF9}" type="presParOf" srcId="{478267F2-0CE0-40D9-80CC-6CB539364515}" destId="{B87E7D15-925E-4BD8-A39C-72B9FBFF0382}" srcOrd="0" destOrd="0" presId="urn:microsoft.com/office/officeart/2005/8/layout/matrix1"/>
    <dgm:cxn modelId="{FB09E845-058C-4D53-974D-033D44FEDBA2}" type="presParOf" srcId="{478267F2-0CE0-40D9-80CC-6CB539364515}" destId="{AEF7805A-2E37-44B6-84F0-E704F1998F76}" srcOrd="1" destOrd="0" presId="urn:microsoft.com/office/officeart/2005/8/layout/matrix1"/>
    <dgm:cxn modelId="{D7261384-6CDE-494F-87FC-D3AD80E60DED}" type="presParOf" srcId="{478267F2-0CE0-40D9-80CC-6CB539364515}" destId="{35E04573-CFAB-44A1-BEC6-2CE6445EBD8C}" srcOrd="2" destOrd="0" presId="urn:microsoft.com/office/officeart/2005/8/layout/matrix1"/>
    <dgm:cxn modelId="{DE57C6A7-12B3-4DE1-959C-284A95BBFC52}" type="presParOf" srcId="{478267F2-0CE0-40D9-80CC-6CB539364515}" destId="{67B3F430-A624-4EA7-861F-713C93121112}" srcOrd="3" destOrd="0" presId="urn:microsoft.com/office/officeart/2005/8/layout/matrix1"/>
    <dgm:cxn modelId="{2022DE76-AA97-4DDC-8851-B0F01754A968}" type="presParOf" srcId="{478267F2-0CE0-40D9-80CC-6CB539364515}" destId="{8959B1AF-A876-4F3D-8F74-6B8A11620C06}" srcOrd="4" destOrd="0" presId="urn:microsoft.com/office/officeart/2005/8/layout/matrix1"/>
    <dgm:cxn modelId="{CB74863C-D27D-49C3-99BB-1B64952FE8F9}" type="presParOf" srcId="{478267F2-0CE0-40D9-80CC-6CB539364515}" destId="{81464811-A58E-423E-B8C8-FD0AD178C832}" srcOrd="5" destOrd="0" presId="urn:microsoft.com/office/officeart/2005/8/layout/matrix1"/>
    <dgm:cxn modelId="{0F35331E-1B08-4037-A20C-B49A73284F20}" type="presParOf" srcId="{478267F2-0CE0-40D9-80CC-6CB539364515}" destId="{168D38F7-077F-4007-BDA5-63790D8F9589}" srcOrd="6" destOrd="0" presId="urn:microsoft.com/office/officeart/2005/8/layout/matrix1"/>
    <dgm:cxn modelId="{1B9AE282-640D-470D-84E2-2D6F6BB58825}" type="presParOf" srcId="{478267F2-0CE0-40D9-80CC-6CB539364515}" destId="{05EBF099-6D35-4CD0-99E7-A3FD6C63508A}" srcOrd="7" destOrd="0" presId="urn:microsoft.com/office/officeart/2005/8/layout/matrix1"/>
    <dgm:cxn modelId="{048E6801-BA2B-4BC7-95C3-F6350F01F9F5}" type="presParOf" srcId="{F25AEF15-B76F-4796-BB55-85FAEAEDB91C}" destId="{22BD18B7-CBCB-4A8E-B480-6B9E91CBA7AE}"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73149B9-3C55-4EB4-96F9-3424D9C0FE31}" type="doc">
      <dgm:prSet loTypeId="urn:microsoft.com/office/officeart/2005/8/layout/hierarchy1" loCatId="hierarchy" qsTypeId="urn:microsoft.com/office/officeart/2005/8/quickstyle/3d4" qsCatId="3D" csTypeId="urn:microsoft.com/office/officeart/2005/8/colors/accent0_1" csCatId="mainScheme" phldr="1"/>
      <dgm:spPr/>
      <dgm:t>
        <a:bodyPr/>
        <a:lstStyle/>
        <a:p>
          <a:endParaRPr lang="en-GB"/>
        </a:p>
      </dgm:t>
    </dgm:pt>
    <dgm:pt modelId="{35ADE852-2D77-4C57-9AEA-F0B7212D8C01}">
      <dgm:prSet phldrT="[Text]"/>
      <dgm:spPr/>
      <dgm:t>
        <a:bodyPr/>
        <a:lstStyle/>
        <a:p>
          <a:r>
            <a:rPr lang="en-GB" b="1"/>
            <a:t>Environmangement Management Accounting</a:t>
          </a:r>
        </a:p>
      </dgm:t>
    </dgm:pt>
    <dgm:pt modelId="{B55509BB-F94E-4A16-AAF1-A1465296F057}" type="parTrans" cxnId="{5388603F-C3CF-4EA2-BD08-8793159D7E1F}">
      <dgm:prSet/>
      <dgm:spPr/>
      <dgm:t>
        <a:bodyPr/>
        <a:lstStyle/>
        <a:p>
          <a:endParaRPr lang="en-GB"/>
        </a:p>
      </dgm:t>
    </dgm:pt>
    <dgm:pt modelId="{6A108C18-77AA-4C77-914F-84CE743A75B1}" type="sibTrans" cxnId="{5388603F-C3CF-4EA2-BD08-8793159D7E1F}">
      <dgm:prSet/>
      <dgm:spPr/>
      <dgm:t>
        <a:bodyPr/>
        <a:lstStyle/>
        <a:p>
          <a:endParaRPr lang="en-GB"/>
        </a:p>
      </dgm:t>
    </dgm:pt>
    <dgm:pt modelId="{E73280BA-7E73-4BDE-81E0-C5E34B5C5C3C}">
      <dgm:prSet phldrT="[Text]"/>
      <dgm:spPr/>
      <dgm:t>
        <a:bodyPr/>
        <a:lstStyle/>
        <a:p>
          <a:r>
            <a:rPr lang="en-GB" b="1"/>
            <a:t>Monetry EMA (MEMA)</a:t>
          </a:r>
        </a:p>
      </dgm:t>
    </dgm:pt>
    <dgm:pt modelId="{43078873-A298-4B93-B849-643BE800109D}" type="parTrans" cxnId="{5C326C94-BC98-498F-BC43-36744D3DAD07}">
      <dgm:prSet/>
      <dgm:spPr/>
      <dgm:t>
        <a:bodyPr/>
        <a:lstStyle/>
        <a:p>
          <a:endParaRPr lang="en-GB"/>
        </a:p>
      </dgm:t>
    </dgm:pt>
    <dgm:pt modelId="{A03AADD1-A927-48CE-A9CF-12E24CA4A858}" type="sibTrans" cxnId="{5C326C94-BC98-498F-BC43-36744D3DAD07}">
      <dgm:prSet/>
      <dgm:spPr/>
      <dgm:t>
        <a:bodyPr/>
        <a:lstStyle/>
        <a:p>
          <a:endParaRPr lang="en-GB"/>
        </a:p>
      </dgm:t>
    </dgm:pt>
    <dgm:pt modelId="{2DEEF2F2-E94F-44CE-B8BC-D633D6A64AEB}">
      <dgm:prSet phldrT="[Text]"/>
      <dgm:spPr/>
      <dgm:t>
        <a:bodyPr/>
        <a:lstStyle/>
        <a:p>
          <a:r>
            <a:rPr lang="en-GB" b="1"/>
            <a:t>Past Oreiented Tools</a:t>
          </a:r>
        </a:p>
      </dgm:t>
    </dgm:pt>
    <dgm:pt modelId="{06E0084C-4440-4CE1-8E5B-F6CC69AF73AB}" type="parTrans" cxnId="{DE015562-0A56-4C20-BCDD-53853A0A8ECB}">
      <dgm:prSet/>
      <dgm:spPr/>
      <dgm:t>
        <a:bodyPr/>
        <a:lstStyle/>
        <a:p>
          <a:endParaRPr lang="en-GB"/>
        </a:p>
      </dgm:t>
    </dgm:pt>
    <dgm:pt modelId="{6AA7E5EC-26B5-4AF2-ADB6-37403F784FD5}" type="sibTrans" cxnId="{DE015562-0A56-4C20-BCDD-53853A0A8ECB}">
      <dgm:prSet/>
      <dgm:spPr/>
      <dgm:t>
        <a:bodyPr/>
        <a:lstStyle/>
        <a:p>
          <a:endParaRPr lang="en-GB"/>
        </a:p>
      </dgm:t>
    </dgm:pt>
    <dgm:pt modelId="{F270E57A-F3DE-4CB2-A18D-22F0F54DDEDB}">
      <dgm:prSet phldrT="[Text]"/>
      <dgm:spPr/>
      <dgm:t>
        <a:bodyPr/>
        <a:lstStyle/>
        <a:p>
          <a:r>
            <a:rPr lang="en-GB" b="1"/>
            <a:t>Future Orientated Tools</a:t>
          </a:r>
        </a:p>
      </dgm:t>
    </dgm:pt>
    <dgm:pt modelId="{959C7F4C-631C-4EB4-A418-01C442D5E2F9}" type="parTrans" cxnId="{090C6087-4CA3-49CC-B0B7-2FA6FDA52F42}">
      <dgm:prSet/>
      <dgm:spPr/>
      <dgm:t>
        <a:bodyPr/>
        <a:lstStyle/>
        <a:p>
          <a:endParaRPr lang="en-GB"/>
        </a:p>
      </dgm:t>
    </dgm:pt>
    <dgm:pt modelId="{2CCDC616-7EFC-4947-B9B3-9E5E956F9E6F}" type="sibTrans" cxnId="{090C6087-4CA3-49CC-B0B7-2FA6FDA52F42}">
      <dgm:prSet/>
      <dgm:spPr/>
      <dgm:t>
        <a:bodyPr/>
        <a:lstStyle/>
        <a:p>
          <a:endParaRPr lang="en-GB"/>
        </a:p>
      </dgm:t>
    </dgm:pt>
    <dgm:pt modelId="{062423C6-9F41-47A7-9F88-9295F50B031D}">
      <dgm:prSet phldrT="[Text]"/>
      <dgm:spPr/>
      <dgm:t>
        <a:bodyPr/>
        <a:lstStyle/>
        <a:p>
          <a:r>
            <a:rPr lang="en-GB" b="1"/>
            <a:t>Physical EMA</a:t>
          </a:r>
        </a:p>
        <a:p>
          <a:r>
            <a:rPr lang="en-GB" b="1"/>
            <a:t>(PEMA)</a:t>
          </a:r>
        </a:p>
      </dgm:t>
    </dgm:pt>
    <dgm:pt modelId="{FC8AB993-6088-4EAF-84EE-89A6B1CE413E}" type="parTrans" cxnId="{4B0AB590-0C48-4191-B1BE-D0A9495B8F26}">
      <dgm:prSet/>
      <dgm:spPr/>
      <dgm:t>
        <a:bodyPr/>
        <a:lstStyle/>
        <a:p>
          <a:endParaRPr lang="en-GB"/>
        </a:p>
      </dgm:t>
    </dgm:pt>
    <dgm:pt modelId="{A349206F-068A-4C0B-9276-54CD0E498381}" type="sibTrans" cxnId="{4B0AB590-0C48-4191-B1BE-D0A9495B8F26}">
      <dgm:prSet/>
      <dgm:spPr/>
      <dgm:t>
        <a:bodyPr/>
        <a:lstStyle/>
        <a:p>
          <a:endParaRPr lang="en-GB"/>
        </a:p>
      </dgm:t>
    </dgm:pt>
    <dgm:pt modelId="{5206A17C-5CAF-449B-890F-F28BD7464CCD}">
      <dgm:prSet phldrT="[Text]"/>
      <dgm:spPr/>
      <dgm:t>
        <a:bodyPr/>
        <a:lstStyle/>
        <a:p>
          <a:r>
            <a:rPr lang="en-GB" b="1"/>
            <a:t>Past Orientated Tools</a:t>
          </a:r>
        </a:p>
      </dgm:t>
    </dgm:pt>
    <dgm:pt modelId="{489D9CBD-ED33-436D-BF3D-95E74FF38F04}" type="parTrans" cxnId="{8856E701-BAE8-41D8-9E5C-F4BE6A6BD580}">
      <dgm:prSet/>
      <dgm:spPr/>
      <dgm:t>
        <a:bodyPr/>
        <a:lstStyle/>
        <a:p>
          <a:endParaRPr lang="en-GB"/>
        </a:p>
      </dgm:t>
    </dgm:pt>
    <dgm:pt modelId="{EC4C3B8D-E17C-48DE-B1EC-2B2A3B170F79}" type="sibTrans" cxnId="{8856E701-BAE8-41D8-9E5C-F4BE6A6BD580}">
      <dgm:prSet/>
      <dgm:spPr/>
      <dgm:t>
        <a:bodyPr/>
        <a:lstStyle/>
        <a:p>
          <a:endParaRPr lang="en-GB"/>
        </a:p>
      </dgm:t>
    </dgm:pt>
    <dgm:pt modelId="{16FA362E-DC99-4AAA-BCAE-BF9045929485}">
      <dgm:prSet/>
      <dgm:spPr/>
      <dgm:t>
        <a:bodyPr/>
        <a:lstStyle/>
        <a:p>
          <a:r>
            <a:rPr lang="en-GB" b="1"/>
            <a:t>Future Orientated Tools</a:t>
          </a:r>
        </a:p>
      </dgm:t>
    </dgm:pt>
    <dgm:pt modelId="{37EC4EBB-9BC4-4DB3-9C3C-2F8A75B63C8A}" type="parTrans" cxnId="{3E8E04DD-527A-4395-A081-295C8080E588}">
      <dgm:prSet/>
      <dgm:spPr/>
      <dgm:t>
        <a:bodyPr/>
        <a:lstStyle/>
        <a:p>
          <a:endParaRPr lang="en-GB"/>
        </a:p>
      </dgm:t>
    </dgm:pt>
    <dgm:pt modelId="{96D86391-BF04-4DE2-AFAF-7144EF0B94B8}" type="sibTrans" cxnId="{3E8E04DD-527A-4395-A081-295C8080E588}">
      <dgm:prSet/>
      <dgm:spPr/>
      <dgm:t>
        <a:bodyPr/>
        <a:lstStyle/>
        <a:p>
          <a:endParaRPr lang="en-GB"/>
        </a:p>
      </dgm:t>
    </dgm:pt>
    <dgm:pt modelId="{B6907821-C316-4D96-B6E2-03DCBD2FFF6C}" type="pres">
      <dgm:prSet presAssocID="{073149B9-3C55-4EB4-96F9-3424D9C0FE31}" presName="hierChild1" presStyleCnt="0">
        <dgm:presLayoutVars>
          <dgm:chPref val="1"/>
          <dgm:dir/>
          <dgm:animOne val="branch"/>
          <dgm:animLvl val="lvl"/>
          <dgm:resizeHandles/>
        </dgm:presLayoutVars>
      </dgm:prSet>
      <dgm:spPr/>
      <dgm:t>
        <a:bodyPr/>
        <a:lstStyle/>
        <a:p>
          <a:endParaRPr lang="en-GB"/>
        </a:p>
      </dgm:t>
    </dgm:pt>
    <dgm:pt modelId="{628675C4-7064-461C-80F6-31C0C3B800C1}" type="pres">
      <dgm:prSet presAssocID="{35ADE852-2D77-4C57-9AEA-F0B7212D8C01}" presName="hierRoot1" presStyleCnt="0"/>
      <dgm:spPr/>
    </dgm:pt>
    <dgm:pt modelId="{66046B15-501F-4CA5-8658-7B65AB28194D}" type="pres">
      <dgm:prSet presAssocID="{35ADE852-2D77-4C57-9AEA-F0B7212D8C01}" presName="composite" presStyleCnt="0"/>
      <dgm:spPr/>
    </dgm:pt>
    <dgm:pt modelId="{EBEA3BF2-0742-43B9-95C4-BD947F3B7526}" type="pres">
      <dgm:prSet presAssocID="{35ADE852-2D77-4C57-9AEA-F0B7212D8C01}" presName="background" presStyleLbl="node0" presStyleIdx="0" presStyleCnt="1"/>
      <dgm:spPr/>
    </dgm:pt>
    <dgm:pt modelId="{2D929C60-CD29-45FE-A0E6-DF7B13503127}" type="pres">
      <dgm:prSet presAssocID="{35ADE852-2D77-4C57-9AEA-F0B7212D8C01}" presName="text" presStyleLbl="fgAcc0" presStyleIdx="0" presStyleCnt="1">
        <dgm:presLayoutVars>
          <dgm:chPref val="3"/>
        </dgm:presLayoutVars>
      </dgm:prSet>
      <dgm:spPr/>
      <dgm:t>
        <a:bodyPr/>
        <a:lstStyle/>
        <a:p>
          <a:endParaRPr lang="en-GB"/>
        </a:p>
      </dgm:t>
    </dgm:pt>
    <dgm:pt modelId="{A7613799-6432-40C3-88AE-D01E5A5B0270}" type="pres">
      <dgm:prSet presAssocID="{35ADE852-2D77-4C57-9AEA-F0B7212D8C01}" presName="hierChild2" presStyleCnt="0"/>
      <dgm:spPr/>
    </dgm:pt>
    <dgm:pt modelId="{A800FA01-4A1C-4C31-95F1-9005124AD0F6}" type="pres">
      <dgm:prSet presAssocID="{43078873-A298-4B93-B849-643BE800109D}" presName="Name10" presStyleLbl="parChTrans1D2" presStyleIdx="0" presStyleCnt="2"/>
      <dgm:spPr/>
      <dgm:t>
        <a:bodyPr/>
        <a:lstStyle/>
        <a:p>
          <a:endParaRPr lang="en-GB"/>
        </a:p>
      </dgm:t>
    </dgm:pt>
    <dgm:pt modelId="{8BE344AB-A532-4DEF-AF47-943C2E8EC50C}" type="pres">
      <dgm:prSet presAssocID="{E73280BA-7E73-4BDE-81E0-C5E34B5C5C3C}" presName="hierRoot2" presStyleCnt="0"/>
      <dgm:spPr/>
    </dgm:pt>
    <dgm:pt modelId="{F7922B58-CE23-44A2-BC02-4AB53816FA92}" type="pres">
      <dgm:prSet presAssocID="{E73280BA-7E73-4BDE-81E0-C5E34B5C5C3C}" presName="composite2" presStyleCnt="0"/>
      <dgm:spPr/>
    </dgm:pt>
    <dgm:pt modelId="{FF4EA351-99C2-43C1-B4F9-78B408555154}" type="pres">
      <dgm:prSet presAssocID="{E73280BA-7E73-4BDE-81E0-C5E34B5C5C3C}" presName="background2" presStyleLbl="node2" presStyleIdx="0" presStyleCnt="2"/>
      <dgm:spPr/>
    </dgm:pt>
    <dgm:pt modelId="{17B25B3E-2CE8-4284-A4B3-6EC8AB62351D}" type="pres">
      <dgm:prSet presAssocID="{E73280BA-7E73-4BDE-81E0-C5E34B5C5C3C}" presName="text2" presStyleLbl="fgAcc2" presStyleIdx="0" presStyleCnt="2">
        <dgm:presLayoutVars>
          <dgm:chPref val="3"/>
        </dgm:presLayoutVars>
      </dgm:prSet>
      <dgm:spPr/>
      <dgm:t>
        <a:bodyPr/>
        <a:lstStyle/>
        <a:p>
          <a:endParaRPr lang="en-GB"/>
        </a:p>
      </dgm:t>
    </dgm:pt>
    <dgm:pt modelId="{5C16171F-5588-40E3-953E-864081C62AFF}" type="pres">
      <dgm:prSet presAssocID="{E73280BA-7E73-4BDE-81E0-C5E34B5C5C3C}" presName="hierChild3" presStyleCnt="0"/>
      <dgm:spPr/>
    </dgm:pt>
    <dgm:pt modelId="{94AE55C7-F276-405A-B4EC-CE39AA843C33}" type="pres">
      <dgm:prSet presAssocID="{06E0084C-4440-4CE1-8E5B-F6CC69AF73AB}" presName="Name17" presStyleLbl="parChTrans1D3" presStyleIdx="0" presStyleCnt="4"/>
      <dgm:spPr/>
      <dgm:t>
        <a:bodyPr/>
        <a:lstStyle/>
        <a:p>
          <a:endParaRPr lang="en-GB"/>
        </a:p>
      </dgm:t>
    </dgm:pt>
    <dgm:pt modelId="{F1BAAE7E-F44C-41B2-B94E-DD0A6E325D07}" type="pres">
      <dgm:prSet presAssocID="{2DEEF2F2-E94F-44CE-B8BC-D633D6A64AEB}" presName="hierRoot3" presStyleCnt="0"/>
      <dgm:spPr/>
    </dgm:pt>
    <dgm:pt modelId="{76A0D95C-4448-46E2-9DBA-82CFD71F735C}" type="pres">
      <dgm:prSet presAssocID="{2DEEF2F2-E94F-44CE-B8BC-D633D6A64AEB}" presName="composite3" presStyleCnt="0"/>
      <dgm:spPr/>
    </dgm:pt>
    <dgm:pt modelId="{148FE174-554D-412C-AF78-ABB7EF8F4025}" type="pres">
      <dgm:prSet presAssocID="{2DEEF2F2-E94F-44CE-B8BC-D633D6A64AEB}" presName="background3" presStyleLbl="node3" presStyleIdx="0" presStyleCnt="4"/>
      <dgm:spPr/>
    </dgm:pt>
    <dgm:pt modelId="{713D23F2-081F-44A3-B085-5A7F5CA7C95B}" type="pres">
      <dgm:prSet presAssocID="{2DEEF2F2-E94F-44CE-B8BC-D633D6A64AEB}" presName="text3" presStyleLbl="fgAcc3" presStyleIdx="0" presStyleCnt="4">
        <dgm:presLayoutVars>
          <dgm:chPref val="3"/>
        </dgm:presLayoutVars>
      </dgm:prSet>
      <dgm:spPr/>
      <dgm:t>
        <a:bodyPr/>
        <a:lstStyle/>
        <a:p>
          <a:endParaRPr lang="en-GB"/>
        </a:p>
      </dgm:t>
    </dgm:pt>
    <dgm:pt modelId="{7E309395-1520-4BAD-8200-B41ADB7A9EE0}" type="pres">
      <dgm:prSet presAssocID="{2DEEF2F2-E94F-44CE-B8BC-D633D6A64AEB}" presName="hierChild4" presStyleCnt="0"/>
      <dgm:spPr/>
    </dgm:pt>
    <dgm:pt modelId="{905CB11F-2F97-40F7-A6F3-F3AD9A71BAB5}" type="pres">
      <dgm:prSet presAssocID="{959C7F4C-631C-4EB4-A418-01C442D5E2F9}" presName="Name17" presStyleLbl="parChTrans1D3" presStyleIdx="1" presStyleCnt="4"/>
      <dgm:spPr/>
      <dgm:t>
        <a:bodyPr/>
        <a:lstStyle/>
        <a:p>
          <a:endParaRPr lang="en-GB"/>
        </a:p>
      </dgm:t>
    </dgm:pt>
    <dgm:pt modelId="{289B7CFD-08FC-4803-9C85-D2675DEA173D}" type="pres">
      <dgm:prSet presAssocID="{F270E57A-F3DE-4CB2-A18D-22F0F54DDEDB}" presName="hierRoot3" presStyleCnt="0"/>
      <dgm:spPr/>
    </dgm:pt>
    <dgm:pt modelId="{0CF6E40F-E5EF-40A0-A444-19FBEADE6689}" type="pres">
      <dgm:prSet presAssocID="{F270E57A-F3DE-4CB2-A18D-22F0F54DDEDB}" presName="composite3" presStyleCnt="0"/>
      <dgm:spPr/>
    </dgm:pt>
    <dgm:pt modelId="{EA430548-E9E2-46DE-8B45-012470DB41D7}" type="pres">
      <dgm:prSet presAssocID="{F270E57A-F3DE-4CB2-A18D-22F0F54DDEDB}" presName="background3" presStyleLbl="node3" presStyleIdx="1" presStyleCnt="4"/>
      <dgm:spPr/>
    </dgm:pt>
    <dgm:pt modelId="{CCFC7D9B-A078-4C20-93DD-646E7281687C}" type="pres">
      <dgm:prSet presAssocID="{F270E57A-F3DE-4CB2-A18D-22F0F54DDEDB}" presName="text3" presStyleLbl="fgAcc3" presStyleIdx="1" presStyleCnt="4">
        <dgm:presLayoutVars>
          <dgm:chPref val="3"/>
        </dgm:presLayoutVars>
      </dgm:prSet>
      <dgm:spPr/>
      <dgm:t>
        <a:bodyPr/>
        <a:lstStyle/>
        <a:p>
          <a:endParaRPr lang="en-GB"/>
        </a:p>
      </dgm:t>
    </dgm:pt>
    <dgm:pt modelId="{AFA0103C-416C-46BA-A01B-DC0FE02654D3}" type="pres">
      <dgm:prSet presAssocID="{F270E57A-F3DE-4CB2-A18D-22F0F54DDEDB}" presName="hierChild4" presStyleCnt="0"/>
      <dgm:spPr/>
    </dgm:pt>
    <dgm:pt modelId="{FEDB4EE3-979B-4315-81FB-0F9E71302219}" type="pres">
      <dgm:prSet presAssocID="{FC8AB993-6088-4EAF-84EE-89A6B1CE413E}" presName="Name10" presStyleLbl="parChTrans1D2" presStyleIdx="1" presStyleCnt="2"/>
      <dgm:spPr/>
      <dgm:t>
        <a:bodyPr/>
        <a:lstStyle/>
        <a:p>
          <a:endParaRPr lang="en-GB"/>
        </a:p>
      </dgm:t>
    </dgm:pt>
    <dgm:pt modelId="{6B26721D-392C-471A-B853-E45DD184FBAB}" type="pres">
      <dgm:prSet presAssocID="{062423C6-9F41-47A7-9F88-9295F50B031D}" presName="hierRoot2" presStyleCnt="0"/>
      <dgm:spPr/>
    </dgm:pt>
    <dgm:pt modelId="{FE4914DA-E263-49C2-BBE9-70CDC13192A6}" type="pres">
      <dgm:prSet presAssocID="{062423C6-9F41-47A7-9F88-9295F50B031D}" presName="composite2" presStyleCnt="0"/>
      <dgm:spPr/>
    </dgm:pt>
    <dgm:pt modelId="{F5F23344-9010-47E2-B836-80D5B9219CFF}" type="pres">
      <dgm:prSet presAssocID="{062423C6-9F41-47A7-9F88-9295F50B031D}" presName="background2" presStyleLbl="node2" presStyleIdx="1" presStyleCnt="2"/>
      <dgm:spPr/>
    </dgm:pt>
    <dgm:pt modelId="{9A8141F6-E8CA-4F95-B362-66FC3585DC16}" type="pres">
      <dgm:prSet presAssocID="{062423C6-9F41-47A7-9F88-9295F50B031D}" presName="text2" presStyleLbl="fgAcc2" presStyleIdx="1" presStyleCnt="2">
        <dgm:presLayoutVars>
          <dgm:chPref val="3"/>
        </dgm:presLayoutVars>
      </dgm:prSet>
      <dgm:spPr/>
      <dgm:t>
        <a:bodyPr/>
        <a:lstStyle/>
        <a:p>
          <a:endParaRPr lang="en-GB"/>
        </a:p>
      </dgm:t>
    </dgm:pt>
    <dgm:pt modelId="{9B22FD41-1003-47A1-83DC-32E1FA1CB2A7}" type="pres">
      <dgm:prSet presAssocID="{062423C6-9F41-47A7-9F88-9295F50B031D}" presName="hierChild3" presStyleCnt="0"/>
      <dgm:spPr/>
    </dgm:pt>
    <dgm:pt modelId="{EEF8E4CA-18B1-4370-B485-3D9AA0E7A034}" type="pres">
      <dgm:prSet presAssocID="{489D9CBD-ED33-436D-BF3D-95E74FF38F04}" presName="Name17" presStyleLbl="parChTrans1D3" presStyleIdx="2" presStyleCnt="4"/>
      <dgm:spPr/>
      <dgm:t>
        <a:bodyPr/>
        <a:lstStyle/>
        <a:p>
          <a:endParaRPr lang="en-GB"/>
        </a:p>
      </dgm:t>
    </dgm:pt>
    <dgm:pt modelId="{0416D769-6805-410A-973F-6458B1371E7E}" type="pres">
      <dgm:prSet presAssocID="{5206A17C-5CAF-449B-890F-F28BD7464CCD}" presName="hierRoot3" presStyleCnt="0"/>
      <dgm:spPr/>
    </dgm:pt>
    <dgm:pt modelId="{EF9FF15D-A14B-4B53-9924-EE20DD0B8EDA}" type="pres">
      <dgm:prSet presAssocID="{5206A17C-5CAF-449B-890F-F28BD7464CCD}" presName="composite3" presStyleCnt="0"/>
      <dgm:spPr/>
    </dgm:pt>
    <dgm:pt modelId="{FD9D0DCD-56FF-44DA-9BF1-2540DDB2357D}" type="pres">
      <dgm:prSet presAssocID="{5206A17C-5CAF-449B-890F-F28BD7464CCD}" presName="background3" presStyleLbl="node3" presStyleIdx="2" presStyleCnt="4"/>
      <dgm:spPr/>
    </dgm:pt>
    <dgm:pt modelId="{99D756D3-623B-41A6-99C0-31B243237588}" type="pres">
      <dgm:prSet presAssocID="{5206A17C-5CAF-449B-890F-F28BD7464CCD}" presName="text3" presStyleLbl="fgAcc3" presStyleIdx="2" presStyleCnt="4">
        <dgm:presLayoutVars>
          <dgm:chPref val="3"/>
        </dgm:presLayoutVars>
      </dgm:prSet>
      <dgm:spPr/>
      <dgm:t>
        <a:bodyPr/>
        <a:lstStyle/>
        <a:p>
          <a:endParaRPr lang="en-GB"/>
        </a:p>
      </dgm:t>
    </dgm:pt>
    <dgm:pt modelId="{F1B47F17-34D2-4D60-8735-0F8B5B00E877}" type="pres">
      <dgm:prSet presAssocID="{5206A17C-5CAF-449B-890F-F28BD7464CCD}" presName="hierChild4" presStyleCnt="0"/>
      <dgm:spPr/>
    </dgm:pt>
    <dgm:pt modelId="{24C365DA-9BC1-4F76-A5E6-02C1B04489FB}" type="pres">
      <dgm:prSet presAssocID="{37EC4EBB-9BC4-4DB3-9C3C-2F8A75B63C8A}" presName="Name17" presStyleLbl="parChTrans1D3" presStyleIdx="3" presStyleCnt="4"/>
      <dgm:spPr/>
      <dgm:t>
        <a:bodyPr/>
        <a:lstStyle/>
        <a:p>
          <a:endParaRPr lang="en-GB"/>
        </a:p>
      </dgm:t>
    </dgm:pt>
    <dgm:pt modelId="{248C5CCC-3242-4B01-B820-7890BB2435C3}" type="pres">
      <dgm:prSet presAssocID="{16FA362E-DC99-4AAA-BCAE-BF9045929485}" presName="hierRoot3" presStyleCnt="0"/>
      <dgm:spPr/>
    </dgm:pt>
    <dgm:pt modelId="{76052CCE-483C-4E16-A598-D0B67314150E}" type="pres">
      <dgm:prSet presAssocID="{16FA362E-DC99-4AAA-BCAE-BF9045929485}" presName="composite3" presStyleCnt="0"/>
      <dgm:spPr/>
    </dgm:pt>
    <dgm:pt modelId="{B72E037F-F87E-4F5D-9ED8-5DEED8AE766E}" type="pres">
      <dgm:prSet presAssocID="{16FA362E-DC99-4AAA-BCAE-BF9045929485}" presName="background3" presStyleLbl="node3" presStyleIdx="3" presStyleCnt="4"/>
      <dgm:spPr/>
    </dgm:pt>
    <dgm:pt modelId="{E329171F-D1FF-4831-A66F-950E16462E62}" type="pres">
      <dgm:prSet presAssocID="{16FA362E-DC99-4AAA-BCAE-BF9045929485}" presName="text3" presStyleLbl="fgAcc3" presStyleIdx="3" presStyleCnt="4">
        <dgm:presLayoutVars>
          <dgm:chPref val="3"/>
        </dgm:presLayoutVars>
      </dgm:prSet>
      <dgm:spPr/>
      <dgm:t>
        <a:bodyPr/>
        <a:lstStyle/>
        <a:p>
          <a:endParaRPr lang="en-GB"/>
        </a:p>
      </dgm:t>
    </dgm:pt>
    <dgm:pt modelId="{31AA611F-1075-4593-AEC8-109F855D12A2}" type="pres">
      <dgm:prSet presAssocID="{16FA362E-DC99-4AAA-BCAE-BF9045929485}" presName="hierChild4" presStyleCnt="0"/>
      <dgm:spPr/>
    </dgm:pt>
  </dgm:ptLst>
  <dgm:cxnLst>
    <dgm:cxn modelId="{CC96D359-0E29-463F-86FC-5F79C20E53A9}" type="presOf" srcId="{489D9CBD-ED33-436D-BF3D-95E74FF38F04}" destId="{EEF8E4CA-18B1-4370-B485-3D9AA0E7A034}" srcOrd="0" destOrd="0" presId="urn:microsoft.com/office/officeart/2005/8/layout/hierarchy1"/>
    <dgm:cxn modelId="{6EFE02A0-6224-400D-AA43-9E52F14DFDB3}" type="presOf" srcId="{959C7F4C-631C-4EB4-A418-01C442D5E2F9}" destId="{905CB11F-2F97-40F7-A6F3-F3AD9A71BAB5}" srcOrd="0" destOrd="0" presId="urn:microsoft.com/office/officeart/2005/8/layout/hierarchy1"/>
    <dgm:cxn modelId="{DD9EFFB3-BD50-40BB-A6D6-E2AEF60A93FE}" type="presOf" srcId="{37EC4EBB-9BC4-4DB3-9C3C-2F8A75B63C8A}" destId="{24C365DA-9BC1-4F76-A5E6-02C1B04489FB}" srcOrd="0" destOrd="0" presId="urn:microsoft.com/office/officeart/2005/8/layout/hierarchy1"/>
    <dgm:cxn modelId="{3E8E04DD-527A-4395-A081-295C8080E588}" srcId="{062423C6-9F41-47A7-9F88-9295F50B031D}" destId="{16FA362E-DC99-4AAA-BCAE-BF9045929485}" srcOrd="1" destOrd="0" parTransId="{37EC4EBB-9BC4-4DB3-9C3C-2F8A75B63C8A}" sibTransId="{96D86391-BF04-4DE2-AFAF-7144EF0B94B8}"/>
    <dgm:cxn modelId="{DE015562-0A56-4C20-BCDD-53853A0A8ECB}" srcId="{E73280BA-7E73-4BDE-81E0-C5E34B5C5C3C}" destId="{2DEEF2F2-E94F-44CE-B8BC-D633D6A64AEB}" srcOrd="0" destOrd="0" parTransId="{06E0084C-4440-4CE1-8E5B-F6CC69AF73AB}" sibTransId="{6AA7E5EC-26B5-4AF2-ADB6-37403F784FD5}"/>
    <dgm:cxn modelId="{55B583CF-2786-4CBE-A3E9-91D9116A935E}" type="presOf" srcId="{2DEEF2F2-E94F-44CE-B8BC-D633D6A64AEB}" destId="{713D23F2-081F-44A3-B085-5A7F5CA7C95B}" srcOrd="0" destOrd="0" presId="urn:microsoft.com/office/officeart/2005/8/layout/hierarchy1"/>
    <dgm:cxn modelId="{4B0AB590-0C48-4191-B1BE-D0A9495B8F26}" srcId="{35ADE852-2D77-4C57-9AEA-F0B7212D8C01}" destId="{062423C6-9F41-47A7-9F88-9295F50B031D}" srcOrd="1" destOrd="0" parTransId="{FC8AB993-6088-4EAF-84EE-89A6B1CE413E}" sibTransId="{A349206F-068A-4C0B-9276-54CD0E498381}"/>
    <dgm:cxn modelId="{679E6253-FB65-45F6-8A04-B131E0988151}" type="presOf" srcId="{5206A17C-5CAF-449B-890F-F28BD7464CCD}" destId="{99D756D3-623B-41A6-99C0-31B243237588}" srcOrd="0" destOrd="0" presId="urn:microsoft.com/office/officeart/2005/8/layout/hierarchy1"/>
    <dgm:cxn modelId="{8F983094-AC0A-45E3-B898-64DCD51584E3}" type="presOf" srcId="{073149B9-3C55-4EB4-96F9-3424D9C0FE31}" destId="{B6907821-C316-4D96-B6E2-03DCBD2FFF6C}" srcOrd="0" destOrd="0" presId="urn:microsoft.com/office/officeart/2005/8/layout/hierarchy1"/>
    <dgm:cxn modelId="{4E8A820E-C46C-43EB-9D28-5AE3120E86B8}" type="presOf" srcId="{F270E57A-F3DE-4CB2-A18D-22F0F54DDEDB}" destId="{CCFC7D9B-A078-4C20-93DD-646E7281687C}" srcOrd="0" destOrd="0" presId="urn:microsoft.com/office/officeart/2005/8/layout/hierarchy1"/>
    <dgm:cxn modelId="{987F1676-32DE-4229-A5E3-4DA3C86DFAE3}" type="presOf" srcId="{35ADE852-2D77-4C57-9AEA-F0B7212D8C01}" destId="{2D929C60-CD29-45FE-A0E6-DF7B13503127}" srcOrd="0" destOrd="0" presId="urn:microsoft.com/office/officeart/2005/8/layout/hierarchy1"/>
    <dgm:cxn modelId="{5388603F-C3CF-4EA2-BD08-8793159D7E1F}" srcId="{073149B9-3C55-4EB4-96F9-3424D9C0FE31}" destId="{35ADE852-2D77-4C57-9AEA-F0B7212D8C01}" srcOrd="0" destOrd="0" parTransId="{B55509BB-F94E-4A16-AAF1-A1465296F057}" sibTransId="{6A108C18-77AA-4C77-914F-84CE743A75B1}"/>
    <dgm:cxn modelId="{45CC5627-EC47-46EE-A1C1-50BE4A569C3F}" type="presOf" srcId="{16FA362E-DC99-4AAA-BCAE-BF9045929485}" destId="{E329171F-D1FF-4831-A66F-950E16462E62}" srcOrd="0" destOrd="0" presId="urn:microsoft.com/office/officeart/2005/8/layout/hierarchy1"/>
    <dgm:cxn modelId="{8856E701-BAE8-41D8-9E5C-F4BE6A6BD580}" srcId="{062423C6-9F41-47A7-9F88-9295F50B031D}" destId="{5206A17C-5CAF-449B-890F-F28BD7464CCD}" srcOrd="0" destOrd="0" parTransId="{489D9CBD-ED33-436D-BF3D-95E74FF38F04}" sibTransId="{EC4C3B8D-E17C-48DE-B1EC-2B2A3B170F79}"/>
    <dgm:cxn modelId="{8B0EA764-0800-457E-8E36-9A8CDEE06691}" type="presOf" srcId="{FC8AB993-6088-4EAF-84EE-89A6B1CE413E}" destId="{FEDB4EE3-979B-4315-81FB-0F9E71302219}" srcOrd="0" destOrd="0" presId="urn:microsoft.com/office/officeart/2005/8/layout/hierarchy1"/>
    <dgm:cxn modelId="{91638F21-1954-441C-8277-9C22D1FDBE73}" type="presOf" srcId="{43078873-A298-4B93-B849-643BE800109D}" destId="{A800FA01-4A1C-4C31-95F1-9005124AD0F6}" srcOrd="0" destOrd="0" presId="urn:microsoft.com/office/officeart/2005/8/layout/hierarchy1"/>
    <dgm:cxn modelId="{61BB2439-E6C3-42CD-8AA8-63A4185B903B}" type="presOf" srcId="{E73280BA-7E73-4BDE-81E0-C5E34B5C5C3C}" destId="{17B25B3E-2CE8-4284-A4B3-6EC8AB62351D}" srcOrd="0" destOrd="0" presId="urn:microsoft.com/office/officeart/2005/8/layout/hierarchy1"/>
    <dgm:cxn modelId="{5C326C94-BC98-498F-BC43-36744D3DAD07}" srcId="{35ADE852-2D77-4C57-9AEA-F0B7212D8C01}" destId="{E73280BA-7E73-4BDE-81E0-C5E34B5C5C3C}" srcOrd="0" destOrd="0" parTransId="{43078873-A298-4B93-B849-643BE800109D}" sibTransId="{A03AADD1-A927-48CE-A9CF-12E24CA4A858}"/>
    <dgm:cxn modelId="{1C667580-D6E4-4BAD-BCF5-6A9C47234C3C}" type="presOf" srcId="{062423C6-9F41-47A7-9F88-9295F50B031D}" destId="{9A8141F6-E8CA-4F95-B362-66FC3585DC16}" srcOrd="0" destOrd="0" presId="urn:microsoft.com/office/officeart/2005/8/layout/hierarchy1"/>
    <dgm:cxn modelId="{090C6087-4CA3-49CC-B0B7-2FA6FDA52F42}" srcId="{E73280BA-7E73-4BDE-81E0-C5E34B5C5C3C}" destId="{F270E57A-F3DE-4CB2-A18D-22F0F54DDEDB}" srcOrd="1" destOrd="0" parTransId="{959C7F4C-631C-4EB4-A418-01C442D5E2F9}" sibTransId="{2CCDC616-7EFC-4947-B9B3-9E5E956F9E6F}"/>
    <dgm:cxn modelId="{74B54960-8360-4593-ACBD-3E196D86F0E7}" type="presOf" srcId="{06E0084C-4440-4CE1-8E5B-F6CC69AF73AB}" destId="{94AE55C7-F276-405A-B4EC-CE39AA843C33}" srcOrd="0" destOrd="0" presId="urn:microsoft.com/office/officeart/2005/8/layout/hierarchy1"/>
    <dgm:cxn modelId="{6C2683C7-52DE-412C-B5AD-C98ADFBC3A62}" type="presParOf" srcId="{B6907821-C316-4D96-B6E2-03DCBD2FFF6C}" destId="{628675C4-7064-461C-80F6-31C0C3B800C1}" srcOrd="0" destOrd="0" presId="urn:microsoft.com/office/officeart/2005/8/layout/hierarchy1"/>
    <dgm:cxn modelId="{24C37BC1-31E8-43E4-9DD9-C57673DDD4F8}" type="presParOf" srcId="{628675C4-7064-461C-80F6-31C0C3B800C1}" destId="{66046B15-501F-4CA5-8658-7B65AB28194D}" srcOrd="0" destOrd="0" presId="urn:microsoft.com/office/officeart/2005/8/layout/hierarchy1"/>
    <dgm:cxn modelId="{F3830B07-4B19-4FFA-83B3-61C741B58DC2}" type="presParOf" srcId="{66046B15-501F-4CA5-8658-7B65AB28194D}" destId="{EBEA3BF2-0742-43B9-95C4-BD947F3B7526}" srcOrd="0" destOrd="0" presId="urn:microsoft.com/office/officeart/2005/8/layout/hierarchy1"/>
    <dgm:cxn modelId="{3462A692-CE4B-43F0-AC0A-A1B03A170942}" type="presParOf" srcId="{66046B15-501F-4CA5-8658-7B65AB28194D}" destId="{2D929C60-CD29-45FE-A0E6-DF7B13503127}" srcOrd="1" destOrd="0" presId="urn:microsoft.com/office/officeart/2005/8/layout/hierarchy1"/>
    <dgm:cxn modelId="{CE2E05AA-9664-4E74-8D85-E1426D62F2BB}" type="presParOf" srcId="{628675C4-7064-461C-80F6-31C0C3B800C1}" destId="{A7613799-6432-40C3-88AE-D01E5A5B0270}" srcOrd="1" destOrd="0" presId="urn:microsoft.com/office/officeart/2005/8/layout/hierarchy1"/>
    <dgm:cxn modelId="{FC134A11-9B38-405E-9F02-F0BFE0A2AE5F}" type="presParOf" srcId="{A7613799-6432-40C3-88AE-D01E5A5B0270}" destId="{A800FA01-4A1C-4C31-95F1-9005124AD0F6}" srcOrd="0" destOrd="0" presId="urn:microsoft.com/office/officeart/2005/8/layout/hierarchy1"/>
    <dgm:cxn modelId="{92244B9F-DB6C-49B0-8A1B-75C525581379}" type="presParOf" srcId="{A7613799-6432-40C3-88AE-D01E5A5B0270}" destId="{8BE344AB-A532-4DEF-AF47-943C2E8EC50C}" srcOrd="1" destOrd="0" presId="urn:microsoft.com/office/officeart/2005/8/layout/hierarchy1"/>
    <dgm:cxn modelId="{38AA3C33-7110-457F-A5B9-874E56707157}" type="presParOf" srcId="{8BE344AB-A532-4DEF-AF47-943C2E8EC50C}" destId="{F7922B58-CE23-44A2-BC02-4AB53816FA92}" srcOrd="0" destOrd="0" presId="urn:microsoft.com/office/officeart/2005/8/layout/hierarchy1"/>
    <dgm:cxn modelId="{62000C88-4CC4-4FBA-A6F4-6CFF6EFC3C4B}" type="presParOf" srcId="{F7922B58-CE23-44A2-BC02-4AB53816FA92}" destId="{FF4EA351-99C2-43C1-B4F9-78B408555154}" srcOrd="0" destOrd="0" presId="urn:microsoft.com/office/officeart/2005/8/layout/hierarchy1"/>
    <dgm:cxn modelId="{B5C67BF4-CB96-4A8A-949B-ACB61277D75E}" type="presParOf" srcId="{F7922B58-CE23-44A2-BC02-4AB53816FA92}" destId="{17B25B3E-2CE8-4284-A4B3-6EC8AB62351D}" srcOrd="1" destOrd="0" presId="urn:microsoft.com/office/officeart/2005/8/layout/hierarchy1"/>
    <dgm:cxn modelId="{FAEE99CE-828B-4DEF-939B-3CC5EEBE489B}" type="presParOf" srcId="{8BE344AB-A532-4DEF-AF47-943C2E8EC50C}" destId="{5C16171F-5588-40E3-953E-864081C62AFF}" srcOrd="1" destOrd="0" presId="urn:microsoft.com/office/officeart/2005/8/layout/hierarchy1"/>
    <dgm:cxn modelId="{1230203C-AE8A-4DE7-98F5-C68BBDF5B3EF}" type="presParOf" srcId="{5C16171F-5588-40E3-953E-864081C62AFF}" destId="{94AE55C7-F276-405A-B4EC-CE39AA843C33}" srcOrd="0" destOrd="0" presId="urn:microsoft.com/office/officeart/2005/8/layout/hierarchy1"/>
    <dgm:cxn modelId="{8D5AD2E9-416E-4E63-8269-367E7C699B8B}" type="presParOf" srcId="{5C16171F-5588-40E3-953E-864081C62AFF}" destId="{F1BAAE7E-F44C-41B2-B94E-DD0A6E325D07}" srcOrd="1" destOrd="0" presId="urn:microsoft.com/office/officeart/2005/8/layout/hierarchy1"/>
    <dgm:cxn modelId="{3D5678A1-7080-4B1C-92D7-13FA128C8CF2}" type="presParOf" srcId="{F1BAAE7E-F44C-41B2-B94E-DD0A6E325D07}" destId="{76A0D95C-4448-46E2-9DBA-82CFD71F735C}" srcOrd="0" destOrd="0" presId="urn:microsoft.com/office/officeart/2005/8/layout/hierarchy1"/>
    <dgm:cxn modelId="{DB92051A-3B66-451D-B001-116A2B79CB9C}" type="presParOf" srcId="{76A0D95C-4448-46E2-9DBA-82CFD71F735C}" destId="{148FE174-554D-412C-AF78-ABB7EF8F4025}" srcOrd="0" destOrd="0" presId="urn:microsoft.com/office/officeart/2005/8/layout/hierarchy1"/>
    <dgm:cxn modelId="{FA9BC57A-D1EC-4EFD-9B7A-FE87401B267B}" type="presParOf" srcId="{76A0D95C-4448-46E2-9DBA-82CFD71F735C}" destId="{713D23F2-081F-44A3-B085-5A7F5CA7C95B}" srcOrd="1" destOrd="0" presId="urn:microsoft.com/office/officeart/2005/8/layout/hierarchy1"/>
    <dgm:cxn modelId="{897D51A0-6EA8-400C-BD0A-54900D3F025B}" type="presParOf" srcId="{F1BAAE7E-F44C-41B2-B94E-DD0A6E325D07}" destId="{7E309395-1520-4BAD-8200-B41ADB7A9EE0}" srcOrd="1" destOrd="0" presId="urn:microsoft.com/office/officeart/2005/8/layout/hierarchy1"/>
    <dgm:cxn modelId="{7AB061D1-2EB7-4227-A8FA-1253FCCA97DD}" type="presParOf" srcId="{5C16171F-5588-40E3-953E-864081C62AFF}" destId="{905CB11F-2F97-40F7-A6F3-F3AD9A71BAB5}" srcOrd="2" destOrd="0" presId="urn:microsoft.com/office/officeart/2005/8/layout/hierarchy1"/>
    <dgm:cxn modelId="{981941A4-551B-4B01-8939-84465AECC668}" type="presParOf" srcId="{5C16171F-5588-40E3-953E-864081C62AFF}" destId="{289B7CFD-08FC-4803-9C85-D2675DEA173D}" srcOrd="3" destOrd="0" presId="urn:microsoft.com/office/officeart/2005/8/layout/hierarchy1"/>
    <dgm:cxn modelId="{A06597B8-D9AE-4CE9-A88F-4190F413DF92}" type="presParOf" srcId="{289B7CFD-08FC-4803-9C85-D2675DEA173D}" destId="{0CF6E40F-E5EF-40A0-A444-19FBEADE6689}" srcOrd="0" destOrd="0" presId="urn:microsoft.com/office/officeart/2005/8/layout/hierarchy1"/>
    <dgm:cxn modelId="{4F3E69FC-01C1-4EC7-A13A-978F8E904EB5}" type="presParOf" srcId="{0CF6E40F-E5EF-40A0-A444-19FBEADE6689}" destId="{EA430548-E9E2-46DE-8B45-012470DB41D7}" srcOrd="0" destOrd="0" presId="urn:microsoft.com/office/officeart/2005/8/layout/hierarchy1"/>
    <dgm:cxn modelId="{9D7D8978-BC1B-462A-A7A3-7CCFEA22B748}" type="presParOf" srcId="{0CF6E40F-E5EF-40A0-A444-19FBEADE6689}" destId="{CCFC7D9B-A078-4C20-93DD-646E7281687C}" srcOrd="1" destOrd="0" presId="urn:microsoft.com/office/officeart/2005/8/layout/hierarchy1"/>
    <dgm:cxn modelId="{142BB724-9611-42C8-B12F-CA5D147AE8F5}" type="presParOf" srcId="{289B7CFD-08FC-4803-9C85-D2675DEA173D}" destId="{AFA0103C-416C-46BA-A01B-DC0FE02654D3}" srcOrd="1" destOrd="0" presId="urn:microsoft.com/office/officeart/2005/8/layout/hierarchy1"/>
    <dgm:cxn modelId="{C085A26D-2320-4E19-B78A-FA1163D10380}" type="presParOf" srcId="{A7613799-6432-40C3-88AE-D01E5A5B0270}" destId="{FEDB4EE3-979B-4315-81FB-0F9E71302219}" srcOrd="2" destOrd="0" presId="urn:microsoft.com/office/officeart/2005/8/layout/hierarchy1"/>
    <dgm:cxn modelId="{78BF7048-5297-4C0F-A586-A4DE36A7178C}" type="presParOf" srcId="{A7613799-6432-40C3-88AE-D01E5A5B0270}" destId="{6B26721D-392C-471A-B853-E45DD184FBAB}" srcOrd="3" destOrd="0" presId="urn:microsoft.com/office/officeart/2005/8/layout/hierarchy1"/>
    <dgm:cxn modelId="{1E3863E1-33FB-4635-A8AB-4A70EEE4EE5F}" type="presParOf" srcId="{6B26721D-392C-471A-B853-E45DD184FBAB}" destId="{FE4914DA-E263-49C2-BBE9-70CDC13192A6}" srcOrd="0" destOrd="0" presId="urn:microsoft.com/office/officeart/2005/8/layout/hierarchy1"/>
    <dgm:cxn modelId="{8B61C3D9-491C-45E7-9C73-B808FE1B8BE2}" type="presParOf" srcId="{FE4914DA-E263-49C2-BBE9-70CDC13192A6}" destId="{F5F23344-9010-47E2-B836-80D5B9219CFF}" srcOrd="0" destOrd="0" presId="urn:microsoft.com/office/officeart/2005/8/layout/hierarchy1"/>
    <dgm:cxn modelId="{5084660B-A4C0-4417-BAB7-C222AFEAC208}" type="presParOf" srcId="{FE4914DA-E263-49C2-BBE9-70CDC13192A6}" destId="{9A8141F6-E8CA-4F95-B362-66FC3585DC16}" srcOrd="1" destOrd="0" presId="urn:microsoft.com/office/officeart/2005/8/layout/hierarchy1"/>
    <dgm:cxn modelId="{8F87B2AA-8D13-4E21-8326-EB3AF54D862F}" type="presParOf" srcId="{6B26721D-392C-471A-B853-E45DD184FBAB}" destId="{9B22FD41-1003-47A1-83DC-32E1FA1CB2A7}" srcOrd="1" destOrd="0" presId="urn:microsoft.com/office/officeart/2005/8/layout/hierarchy1"/>
    <dgm:cxn modelId="{BC82F287-F785-4C72-A601-3F91E9AE4A43}" type="presParOf" srcId="{9B22FD41-1003-47A1-83DC-32E1FA1CB2A7}" destId="{EEF8E4CA-18B1-4370-B485-3D9AA0E7A034}" srcOrd="0" destOrd="0" presId="urn:microsoft.com/office/officeart/2005/8/layout/hierarchy1"/>
    <dgm:cxn modelId="{8C18D4F1-04CC-4881-A6F8-064B6563D4C9}" type="presParOf" srcId="{9B22FD41-1003-47A1-83DC-32E1FA1CB2A7}" destId="{0416D769-6805-410A-973F-6458B1371E7E}" srcOrd="1" destOrd="0" presId="urn:microsoft.com/office/officeart/2005/8/layout/hierarchy1"/>
    <dgm:cxn modelId="{D9B9CA4E-A630-4EA9-907C-7E204DC9C738}" type="presParOf" srcId="{0416D769-6805-410A-973F-6458B1371E7E}" destId="{EF9FF15D-A14B-4B53-9924-EE20DD0B8EDA}" srcOrd="0" destOrd="0" presId="urn:microsoft.com/office/officeart/2005/8/layout/hierarchy1"/>
    <dgm:cxn modelId="{81C0A1CE-BAFD-4DA3-B36D-AF139B8F483B}" type="presParOf" srcId="{EF9FF15D-A14B-4B53-9924-EE20DD0B8EDA}" destId="{FD9D0DCD-56FF-44DA-9BF1-2540DDB2357D}" srcOrd="0" destOrd="0" presId="urn:microsoft.com/office/officeart/2005/8/layout/hierarchy1"/>
    <dgm:cxn modelId="{F64B92C7-EE49-4CE7-A72A-345CAD9184B4}" type="presParOf" srcId="{EF9FF15D-A14B-4B53-9924-EE20DD0B8EDA}" destId="{99D756D3-623B-41A6-99C0-31B243237588}" srcOrd="1" destOrd="0" presId="urn:microsoft.com/office/officeart/2005/8/layout/hierarchy1"/>
    <dgm:cxn modelId="{23E5146E-2655-4029-B3CC-A5D55CF23C40}" type="presParOf" srcId="{0416D769-6805-410A-973F-6458B1371E7E}" destId="{F1B47F17-34D2-4D60-8735-0F8B5B00E877}" srcOrd="1" destOrd="0" presId="urn:microsoft.com/office/officeart/2005/8/layout/hierarchy1"/>
    <dgm:cxn modelId="{34212101-FDA8-46A1-8B25-73B0C23B0207}" type="presParOf" srcId="{9B22FD41-1003-47A1-83DC-32E1FA1CB2A7}" destId="{24C365DA-9BC1-4F76-A5E6-02C1B04489FB}" srcOrd="2" destOrd="0" presId="urn:microsoft.com/office/officeart/2005/8/layout/hierarchy1"/>
    <dgm:cxn modelId="{E87DAB91-3C03-488A-94DD-478FABE91E4E}" type="presParOf" srcId="{9B22FD41-1003-47A1-83DC-32E1FA1CB2A7}" destId="{248C5CCC-3242-4B01-B820-7890BB2435C3}" srcOrd="3" destOrd="0" presId="urn:microsoft.com/office/officeart/2005/8/layout/hierarchy1"/>
    <dgm:cxn modelId="{6B2FEA9B-E048-488A-AA94-D5C4A9638156}" type="presParOf" srcId="{248C5CCC-3242-4B01-B820-7890BB2435C3}" destId="{76052CCE-483C-4E16-A598-D0B67314150E}" srcOrd="0" destOrd="0" presId="urn:microsoft.com/office/officeart/2005/8/layout/hierarchy1"/>
    <dgm:cxn modelId="{CE78F609-9599-4A01-AF6B-EBCD7A4DCADD}" type="presParOf" srcId="{76052CCE-483C-4E16-A598-D0B67314150E}" destId="{B72E037F-F87E-4F5D-9ED8-5DEED8AE766E}" srcOrd="0" destOrd="0" presId="urn:microsoft.com/office/officeart/2005/8/layout/hierarchy1"/>
    <dgm:cxn modelId="{6EFBE10D-CEE4-48EC-AFAD-0A329B86A002}" type="presParOf" srcId="{76052CCE-483C-4E16-A598-D0B67314150E}" destId="{E329171F-D1FF-4831-A66F-950E16462E62}" srcOrd="1" destOrd="0" presId="urn:microsoft.com/office/officeart/2005/8/layout/hierarchy1"/>
    <dgm:cxn modelId="{6AF25060-307B-4F40-B092-FB35E395F9EA}" type="presParOf" srcId="{248C5CCC-3242-4B01-B820-7890BB2435C3}" destId="{31AA611F-1075-4593-AEC8-109F855D12A2}"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57BCEBE-1222-404A-B265-343FF5157FB6}" type="doc">
      <dgm:prSet loTypeId="urn:microsoft.com/office/officeart/2005/8/layout/hProcess4" loCatId="process" qsTypeId="urn:microsoft.com/office/officeart/2005/8/quickstyle/simple2" qsCatId="simple" csTypeId="urn:microsoft.com/office/officeart/2005/8/colors/accent0_1" csCatId="mainScheme" phldr="1"/>
      <dgm:spPr/>
      <dgm:t>
        <a:bodyPr/>
        <a:lstStyle/>
        <a:p>
          <a:endParaRPr lang="en-GB"/>
        </a:p>
      </dgm:t>
    </dgm:pt>
    <dgm:pt modelId="{986700DC-5987-4BA0-BBB0-8CA4594912D3}">
      <dgm:prSet phldrT="[Text]"/>
      <dgm:spPr/>
      <dgm:t>
        <a:bodyPr/>
        <a:lstStyle/>
        <a:p>
          <a:r>
            <a:rPr lang="en-GB"/>
            <a:t>INPUTS</a:t>
          </a:r>
        </a:p>
      </dgm:t>
    </dgm:pt>
    <dgm:pt modelId="{FCFA55FD-57E3-4310-93C9-1F79BF208D31}" type="parTrans" cxnId="{CF3B1E07-AF69-4C24-AC98-4F51C30FF245}">
      <dgm:prSet/>
      <dgm:spPr/>
      <dgm:t>
        <a:bodyPr/>
        <a:lstStyle/>
        <a:p>
          <a:endParaRPr lang="en-GB"/>
        </a:p>
      </dgm:t>
    </dgm:pt>
    <dgm:pt modelId="{34B2FD2E-AADB-409E-AEAF-B482233323A5}" type="sibTrans" cxnId="{CF3B1E07-AF69-4C24-AC98-4F51C30FF245}">
      <dgm:prSet/>
      <dgm:spPr/>
      <dgm:t>
        <a:bodyPr/>
        <a:lstStyle/>
        <a:p>
          <a:endParaRPr lang="en-GB"/>
        </a:p>
      </dgm:t>
    </dgm:pt>
    <dgm:pt modelId="{995E50D1-3391-4612-B0CD-A037A912ED0C}">
      <dgm:prSet phldrT="[Text]"/>
      <dgm:spPr/>
      <dgm:t>
        <a:bodyPr/>
        <a:lstStyle/>
        <a:p>
          <a:r>
            <a:rPr lang="en-GB"/>
            <a:t>Raw materials</a:t>
          </a:r>
        </a:p>
      </dgm:t>
    </dgm:pt>
    <dgm:pt modelId="{C2DCE28B-630D-4B76-AFB7-AC7C9D5550CE}" type="parTrans" cxnId="{2D592FF7-8724-4046-A425-D66EDFB9022C}">
      <dgm:prSet/>
      <dgm:spPr/>
      <dgm:t>
        <a:bodyPr/>
        <a:lstStyle/>
        <a:p>
          <a:endParaRPr lang="en-GB"/>
        </a:p>
      </dgm:t>
    </dgm:pt>
    <dgm:pt modelId="{C26D20EA-C438-4392-8385-890E487FB9FD}" type="sibTrans" cxnId="{2D592FF7-8724-4046-A425-D66EDFB9022C}">
      <dgm:prSet/>
      <dgm:spPr/>
      <dgm:t>
        <a:bodyPr/>
        <a:lstStyle/>
        <a:p>
          <a:endParaRPr lang="en-GB"/>
        </a:p>
      </dgm:t>
    </dgm:pt>
    <dgm:pt modelId="{BD5BE6AC-73DC-4684-B169-AE0C4BEF7168}">
      <dgm:prSet phldrT="[Text]"/>
      <dgm:spPr/>
      <dgm:t>
        <a:bodyPr/>
        <a:lstStyle/>
        <a:p>
          <a:r>
            <a:rPr lang="en-GB"/>
            <a:t>Water</a:t>
          </a:r>
        </a:p>
      </dgm:t>
    </dgm:pt>
    <dgm:pt modelId="{1DB78962-E9FF-4EF5-A84D-3980565C76CD}" type="parTrans" cxnId="{E6E76F19-722D-427E-93A1-CA988B353D34}">
      <dgm:prSet/>
      <dgm:spPr/>
      <dgm:t>
        <a:bodyPr/>
        <a:lstStyle/>
        <a:p>
          <a:endParaRPr lang="en-GB"/>
        </a:p>
      </dgm:t>
    </dgm:pt>
    <dgm:pt modelId="{288A6752-AE19-4474-8701-48709382459E}" type="sibTrans" cxnId="{E6E76F19-722D-427E-93A1-CA988B353D34}">
      <dgm:prSet/>
      <dgm:spPr/>
      <dgm:t>
        <a:bodyPr/>
        <a:lstStyle/>
        <a:p>
          <a:endParaRPr lang="en-GB"/>
        </a:p>
      </dgm:t>
    </dgm:pt>
    <dgm:pt modelId="{6484E616-07F1-4D09-946A-34E64660A5C5}">
      <dgm:prSet phldrT="[Text]"/>
      <dgm:spPr/>
      <dgm:t>
        <a:bodyPr/>
        <a:lstStyle/>
        <a:p>
          <a:r>
            <a:rPr lang="en-GB"/>
            <a:t>BUSINESS ACTIVITY</a:t>
          </a:r>
        </a:p>
      </dgm:t>
    </dgm:pt>
    <dgm:pt modelId="{A01EF54F-60F5-4490-933F-BD89C2957D98}" type="parTrans" cxnId="{A22D2C9E-51AD-41AD-B42C-17EDD4602F32}">
      <dgm:prSet/>
      <dgm:spPr/>
      <dgm:t>
        <a:bodyPr/>
        <a:lstStyle/>
        <a:p>
          <a:endParaRPr lang="en-GB"/>
        </a:p>
      </dgm:t>
    </dgm:pt>
    <dgm:pt modelId="{96F2B190-F85A-4708-81C2-AF38C88BFE99}" type="sibTrans" cxnId="{A22D2C9E-51AD-41AD-B42C-17EDD4602F32}">
      <dgm:prSet/>
      <dgm:spPr/>
      <dgm:t>
        <a:bodyPr/>
        <a:lstStyle/>
        <a:p>
          <a:endParaRPr lang="en-GB"/>
        </a:p>
      </dgm:t>
    </dgm:pt>
    <dgm:pt modelId="{C9B68D14-EB4B-4616-BA13-E654BE611B4E}">
      <dgm:prSet phldrT="[Text]"/>
      <dgm:spPr/>
      <dgm:t>
        <a:bodyPr/>
        <a:lstStyle/>
        <a:p>
          <a:r>
            <a:rPr lang="en-GB"/>
            <a:t>Business activities in the production of changing inputs into products and services</a:t>
          </a:r>
        </a:p>
      </dgm:t>
    </dgm:pt>
    <dgm:pt modelId="{EA06E8C2-96E0-41D5-AE96-E543878A6E9F}" type="parTrans" cxnId="{EADD47D0-051F-48EE-B2D4-F3EF1407878C}">
      <dgm:prSet/>
      <dgm:spPr/>
      <dgm:t>
        <a:bodyPr/>
        <a:lstStyle/>
        <a:p>
          <a:endParaRPr lang="en-GB"/>
        </a:p>
      </dgm:t>
    </dgm:pt>
    <dgm:pt modelId="{AF7B3585-DED5-4304-A141-131892B61DE5}" type="sibTrans" cxnId="{EADD47D0-051F-48EE-B2D4-F3EF1407878C}">
      <dgm:prSet/>
      <dgm:spPr/>
      <dgm:t>
        <a:bodyPr/>
        <a:lstStyle/>
        <a:p>
          <a:endParaRPr lang="en-GB"/>
        </a:p>
      </dgm:t>
    </dgm:pt>
    <dgm:pt modelId="{7D561A43-00C1-4A93-ACDB-49CA0DA82E78}">
      <dgm:prSet phldrT="[Text]"/>
      <dgm:spPr/>
      <dgm:t>
        <a:bodyPr/>
        <a:lstStyle/>
        <a:p>
          <a:r>
            <a:rPr lang="en-GB"/>
            <a:t>OUTPUTS</a:t>
          </a:r>
        </a:p>
      </dgm:t>
    </dgm:pt>
    <dgm:pt modelId="{B76D2667-2175-4F3A-B308-AD23C81BF180}" type="parTrans" cxnId="{E5B7C217-897A-45BD-9130-FBB39E974E66}">
      <dgm:prSet/>
      <dgm:spPr/>
      <dgm:t>
        <a:bodyPr/>
        <a:lstStyle/>
        <a:p>
          <a:endParaRPr lang="en-GB"/>
        </a:p>
      </dgm:t>
    </dgm:pt>
    <dgm:pt modelId="{006352B8-B0C5-48CB-A269-727955479513}" type="sibTrans" cxnId="{E5B7C217-897A-45BD-9130-FBB39E974E66}">
      <dgm:prSet/>
      <dgm:spPr/>
      <dgm:t>
        <a:bodyPr/>
        <a:lstStyle/>
        <a:p>
          <a:endParaRPr lang="en-GB"/>
        </a:p>
      </dgm:t>
    </dgm:pt>
    <dgm:pt modelId="{C1CD7A28-D667-4C76-A6C5-C7953329DEE7}">
      <dgm:prSet phldrT="[Text]"/>
      <dgm:spPr/>
      <dgm:t>
        <a:bodyPr/>
        <a:lstStyle/>
        <a:p>
          <a:r>
            <a:rPr lang="en-GB"/>
            <a:t>Energy usage</a:t>
          </a:r>
        </a:p>
      </dgm:t>
    </dgm:pt>
    <dgm:pt modelId="{6B79110C-ADA4-4B97-8EA1-FAEA589500D3}" type="parTrans" cxnId="{D2B21032-B398-4C58-8CCC-C634C25EC62C}">
      <dgm:prSet/>
      <dgm:spPr/>
      <dgm:t>
        <a:bodyPr/>
        <a:lstStyle/>
        <a:p>
          <a:endParaRPr lang="en-GB"/>
        </a:p>
      </dgm:t>
    </dgm:pt>
    <dgm:pt modelId="{3131A9BD-0278-4E32-8FC1-29B0A9654793}" type="sibTrans" cxnId="{D2B21032-B398-4C58-8CCC-C634C25EC62C}">
      <dgm:prSet/>
      <dgm:spPr/>
      <dgm:t>
        <a:bodyPr/>
        <a:lstStyle/>
        <a:p>
          <a:endParaRPr lang="en-GB"/>
        </a:p>
      </dgm:t>
    </dgm:pt>
    <dgm:pt modelId="{674C42A6-26DF-4566-AE9C-A5CFEE12C6D8}">
      <dgm:prSet phldrT="[Text]"/>
      <dgm:spPr/>
      <dgm:t>
        <a:bodyPr/>
        <a:lstStyle/>
        <a:p>
          <a:r>
            <a:rPr lang="en-GB"/>
            <a:t>Water pollution</a:t>
          </a:r>
        </a:p>
      </dgm:t>
    </dgm:pt>
    <dgm:pt modelId="{FD050893-41A9-480A-86DD-905B89D6C187}" type="parTrans" cxnId="{9352CB24-11EA-4DA6-9CEF-D94F37759FA3}">
      <dgm:prSet/>
      <dgm:spPr/>
      <dgm:t>
        <a:bodyPr/>
        <a:lstStyle/>
        <a:p>
          <a:endParaRPr lang="en-GB"/>
        </a:p>
      </dgm:t>
    </dgm:pt>
    <dgm:pt modelId="{BDBFFD65-4C98-4CDA-90E4-6204375C0D25}" type="sibTrans" cxnId="{9352CB24-11EA-4DA6-9CEF-D94F37759FA3}">
      <dgm:prSet/>
      <dgm:spPr/>
      <dgm:t>
        <a:bodyPr/>
        <a:lstStyle/>
        <a:p>
          <a:endParaRPr lang="en-GB"/>
        </a:p>
      </dgm:t>
    </dgm:pt>
    <dgm:pt modelId="{74DD247A-7F03-491F-8343-34EA544D6B91}">
      <dgm:prSet phldrT="[Text]"/>
      <dgm:spPr/>
      <dgm:t>
        <a:bodyPr/>
        <a:lstStyle/>
        <a:p>
          <a:r>
            <a:rPr lang="en-GB"/>
            <a:t>Energy</a:t>
          </a:r>
        </a:p>
      </dgm:t>
    </dgm:pt>
    <dgm:pt modelId="{EB588878-FDA2-4A29-9EB0-40EBF12D5446}" type="parTrans" cxnId="{32071A76-DA6B-4E8A-A8EA-FF8B2ED436C1}">
      <dgm:prSet/>
      <dgm:spPr/>
      <dgm:t>
        <a:bodyPr/>
        <a:lstStyle/>
        <a:p>
          <a:endParaRPr lang="en-GB"/>
        </a:p>
      </dgm:t>
    </dgm:pt>
    <dgm:pt modelId="{2B9F09CD-7502-4FD1-BB5E-19122C8E53A2}" type="sibTrans" cxnId="{32071A76-DA6B-4E8A-A8EA-FF8B2ED436C1}">
      <dgm:prSet/>
      <dgm:spPr/>
      <dgm:t>
        <a:bodyPr/>
        <a:lstStyle/>
        <a:p>
          <a:endParaRPr lang="en-GB"/>
        </a:p>
      </dgm:t>
    </dgm:pt>
    <dgm:pt modelId="{E4EBC9E9-FCAC-4DEA-B094-1C0197D60B92}">
      <dgm:prSet phldrT="[Text]"/>
      <dgm:spPr/>
      <dgm:t>
        <a:bodyPr/>
        <a:lstStyle/>
        <a:p>
          <a:r>
            <a:rPr lang="en-GB"/>
            <a:t>Water usage</a:t>
          </a:r>
        </a:p>
      </dgm:t>
    </dgm:pt>
    <dgm:pt modelId="{0D9D9AFC-7480-491F-9963-0F8BAA4F050B}" type="parTrans" cxnId="{CD2B201A-BAE4-418F-B181-F5D8B6E34CD9}">
      <dgm:prSet/>
      <dgm:spPr/>
      <dgm:t>
        <a:bodyPr/>
        <a:lstStyle/>
        <a:p>
          <a:endParaRPr lang="en-GB"/>
        </a:p>
      </dgm:t>
    </dgm:pt>
    <dgm:pt modelId="{503E0AD1-EA80-4608-954C-0C779E331F64}" type="sibTrans" cxnId="{CD2B201A-BAE4-418F-B181-F5D8B6E34CD9}">
      <dgm:prSet/>
      <dgm:spPr/>
      <dgm:t>
        <a:bodyPr/>
        <a:lstStyle/>
        <a:p>
          <a:endParaRPr lang="en-GB"/>
        </a:p>
      </dgm:t>
    </dgm:pt>
    <dgm:pt modelId="{85EF35F8-170E-4E5A-AB46-8158155DA8CB}">
      <dgm:prSet phldrT="[Text]"/>
      <dgm:spPr/>
      <dgm:t>
        <a:bodyPr/>
        <a:lstStyle/>
        <a:p>
          <a:r>
            <a:rPr lang="en-GB"/>
            <a:t>Waste products</a:t>
          </a:r>
        </a:p>
      </dgm:t>
    </dgm:pt>
    <dgm:pt modelId="{7109C565-7010-428A-B7E0-3985B88FB178}" type="parTrans" cxnId="{DA8A5FA9-2C8A-46D8-8161-B79BA1E4975B}">
      <dgm:prSet/>
      <dgm:spPr/>
      <dgm:t>
        <a:bodyPr/>
        <a:lstStyle/>
        <a:p>
          <a:endParaRPr lang="en-GB"/>
        </a:p>
      </dgm:t>
    </dgm:pt>
    <dgm:pt modelId="{6375880E-81BF-4FB6-94D5-5834E85E9C0A}" type="sibTrans" cxnId="{DA8A5FA9-2C8A-46D8-8161-B79BA1E4975B}">
      <dgm:prSet/>
      <dgm:spPr/>
      <dgm:t>
        <a:bodyPr/>
        <a:lstStyle/>
        <a:p>
          <a:endParaRPr lang="en-GB"/>
        </a:p>
      </dgm:t>
    </dgm:pt>
    <dgm:pt modelId="{9B6C8934-1C83-441D-8C30-59EE51D40798}">
      <dgm:prSet phldrT="[Text]"/>
      <dgm:spPr/>
      <dgm:t>
        <a:bodyPr/>
        <a:lstStyle/>
        <a:p>
          <a:r>
            <a:rPr lang="en-GB"/>
            <a:t>CO</a:t>
          </a:r>
          <a:r>
            <a:rPr lang="en-GB" baseline="-25000"/>
            <a:t>2</a:t>
          </a:r>
          <a:r>
            <a:rPr lang="en-GB"/>
            <a:t> emissions</a:t>
          </a:r>
        </a:p>
      </dgm:t>
    </dgm:pt>
    <dgm:pt modelId="{4E0AA002-916D-4649-8212-8ADB737493D3}" type="parTrans" cxnId="{AC008343-ADA6-475E-8C41-AE919FE895C0}">
      <dgm:prSet/>
      <dgm:spPr/>
      <dgm:t>
        <a:bodyPr/>
        <a:lstStyle/>
        <a:p>
          <a:endParaRPr lang="en-GB"/>
        </a:p>
      </dgm:t>
    </dgm:pt>
    <dgm:pt modelId="{57AC2FCE-3747-481A-85F9-9DD06F197CC8}" type="sibTrans" cxnId="{AC008343-ADA6-475E-8C41-AE919FE895C0}">
      <dgm:prSet/>
      <dgm:spPr/>
      <dgm:t>
        <a:bodyPr/>
        <a:lstStyle/>
        <a:p>
          <a:endParaRPr lang="en-GB"/>
        </a:p>
      </dgm:t>
    </dgm:pt>
    <dgm:pt modelId="{9C67A8B7-6949-4284-808E-E0B4D5E3A263}" type="pres">
      <dgm:prSet presAssocID="{157BCEBE-1222-404A-B265-343FF5157FB6}" presName="Name0" presStyleCnt="0">
        <dgm:presLayoutVars>
          <dgm:dir/>
          <dgm:animLvl val="lvl"/>
          <dgm:resizeHandles val="exact"/>
        </dgm:presLayoutVars>
      </dgm:prSet>
      <dgm:spPr/>
      <dgm:t>
        <a:bodyPr/>
        <a:lstStyle/>
        <a:p>
          <a:endParaRPr lang="en-GB"/>
        </a:p>
      </dgm:t>
    </dgm:pt>
    <dgm:pt modelId="{26723C8E-CE96-470D-B96F-142B37D6FA0F}" type="pres">
      <dgm:prSet presAssocID="{157BCEBE-1222-404A-B265-343FF5157FB6}" presName="tSp" presStyleCnt="0"/>
      <dgm:spPr/>
    </dgm:pt>
    <dgm:pt modelId="{DCA82052-E2D2-40F8-8F72-BB841A4CAD6B}" type="pres">
      <dgm:prSet presAssocID="{157BCEBE-1222-404A-B265-343FF5157FB6}" presName="bSp" presStyleCnt="0"/>
      <dgm:spPr/>
    </dgm:pt>
    <dgm:pt modelId="{D9D04211-4933-48B3-92A8-3C52720D4B91}" type="pres">
      <dgm:prSet presAssocID="{157BCEBE-1222-404A-B265-343FF5157FB6}" presName="process" presStyleCnt="0"/>
      <dgm:spPr/>
    </dgm:pt>
    <dgm:pt modelId="{0F4442F1-5F8A-4DAA-AD7C-9DCA2283BE86}" type="pres">
      <dgm:prSet presAssocID="{986700DC-5987-4BA0-BBB0-8CA4594912D3}" presName="composite1" presStyleCnt="0"/>
      <dgm:spPr/>
    </dgm:pt>
    <dgm:pt modelId="{F682F5E1-CF21-4EAD-AE3E-DC6BDAD25F96}" type="pres">
      <dgm:prSet presAssocID="{986700DC-5987-4BA0-BBB0-8CA4594912D3}" presName="dummyNode1" presStyleLbl="node1" presStyleIdx="0" presStyleCnt="3"/>
      <dgm:spPr/>
    </dgm:pt>
    <dgm:pt modelId="{B1D962F2-A721-482E-BC06-C407C64F8CBB}" type="pres">
      <dgm:prSet presAssocID="{986700DC-5987-4BA0-BBB0-8CA4594912D3}" presName="childNode1" presStyleLbl="bgAcc1" presStyleIdx="0" presStyleCnt="3">
        <dgm:presLayoutVars>
          <dgm:bulletEnabled val="1"/>
        </dgm:presLayoutVars>
      </dgm:prSet>
      <dgm:spPr/>
      <dgm:t>
        <a:bodyPr/>
        <a:lstStyle/>
        <a:p>
          <a:endParaRPr lang="en-GB"/>
        </a:p>
      </dgm:t>
    </dgm:pt>
    <dgm:pt modelId="{75EA9EBA-54BF-4380-A13E-9F622BE84B0E}" type="pres">
      <dgm:prSet presAssocID="{986700DC-5987-4BA0-BBB0-8CA4594912D3}" presName="childNode1tx" presStyleLbl="bgAcc1" presStyleIdx="0" presStyleCnt="3">
        <dgm:presLayoutVars>
          <dgm:bulletEnabled val="1"/>
        </dgm:presLayoutVars>
      </dgm:prSet>
      <dgm:spPr/>
      <dgm:t>
        <a:bodyPr/>
        <a:lstStyle/>
        <a:p>
          <a:endParaRPr lang="en-GB"/>
        </a:p>
      </dgm:t>
    </dgm:pt>
    <dgm:pt modelId="{C3759149-BE81-4E52-B86B-AB6C6B209078}" type="pres">
      <dgm:prSet presAssocID="{986700DC-5987-4BA0-BBB0-8CA4594912D3}" presName="parentNode1" presStyleLbl="node1" presStyleIdx="0" presStyleCnt="3">
        <dgm:presLayoutVars>
          <dgm:chMax val="1"/>
          <dgm:bulletEnabled val="1"/>
        </dgm:presLayoutVars>
      </dgm:prSet>
      <dgm:spPr/>
      <dgm:t>
        <a:bodyPr/>
        <a:lstStyle/>
        <a:p>
          <a:endParaRPr lang="en-GB"/>
        </a:p>
      </dgm:t>
    </dgm:pt>
    <dgm:pt modelId="{146988CE-333E-4630-96D4-4A9EB9111076}" type="pres">
      <dgm:prSet presAssocID="{986700DC-5987-4BA0-BBB0-8CA4594912D3}" presName="connSite1" presStyleCnt="0"/>
      <dgm:spPr/>
    </dgm:pt>
    <dgm:pt modelId="{B14EA24D-32D7-445D-8CD2-D19C20FB3947}" type="pres">
      <dgm:prSet presAssocID="{34B2FD2E-AADB-409E-AEAF-B482233323A5}" presName="Name9" presStyleLbl="sibTrans2D1" presStyleIdx="0" presStyleCnt="2"/>
      <dgm:spPr/>
      <dgm:t>
        <a:bodyPr/>
        <a:lstStyle/>
        <a:p>
          <a:endParaRPr lang="en-GB"/>
        </a:p>
      </dgm:t>
    </dgm:pt>
    <dgm:pt modelId="{0202AA0B-50B4-4921-A802-957F2151C6CF}" type="pres">
      <dgm:prSet presAssocID="{6484E616-07F1-4D09-946A-34E64660A5C5}" presName="composite2" presStyleCnt="0"/>
      <dgm:spPr/>
    </dgm:pt>
    <dgm:pt modelId="{C0CE428B-BF6D-420F-B2CB-72D74C48AC99}" type="pres">
      <dgm:prSet presAssocID="{6484E616-07F1-4D09-946A-34E64660A5C5}" presName="dummyNode2" presStyleLbl="node1" presStyleIdx="0" presStyleCnt="3"/>
      <dgm:spPr/>
    </dgm:pt>
    <dgm:pt modelId="{1B444658-C886-4CA1-B4ED-994BA463B01C}" type="pres">
      <dgm:prSet presAssocID="{6484E616-07F1-4D09-946A-34E64660A5C5}" presName="childNode2" presStyleLbl="bgAcc1" presStyleIdx="1" presStyleCnt="3">
        <dgm:presLayoutVars>
          <dgm:bulletEnabled val="1"/>
        </dgm:presLayoutVars>
      </dgm:prSet>
      <dgm:spPr/>
      <dgm:t>
        <a:bodyPr/>
        <a:lstStyle/>
        <a:p>
          <a:endParaRPr lang="en-GB"/>
        </a:p>
      </dgm:t>
    </dgm:pt>
    <dgm:pt modelId="{67019645-D024-46D1-B5AB-5FA631974EBA}" type="pres">
      <dgm:prSet presAssocID="{6484E616-07F1-4D09-946A-34E64660A5C5}" presName="childNode2tx" presStyleLbl="bgAcc1" presStyleIdx="1" presStyleCnt="3">
        <dgm:presLayoutVars>
          <dgm:bulletEnabled val="1"/>
        </dgm:presLayoutVars>
      </dgm:prSet>
      <dgm:spPr/>
      <dgm:t>
        <a:bodyPr/>
        <a:lstStyle/>
        <a:p>
          <a:endParaRPr lang="en-GB"/>
        </a:p>
      </dgm:t>
    </dgm:pt>
    <dgm:pt modelId="{A2579500-D70A-4FE8-9C46-630D1DBC66DD}" type="pres">
      <dgm:prSet presAssocID="{6484E616-07F1-4D09-946A-34E64660A5C5}" presName="parentNode2" presStyleLbl="node1" presStyleIdx="1" presStyleCnt="3">
        <dgm:presLayoutVars>
          <dgm:chMax val="0"/>
          <dgm:bulletEnabled val="1"/>
        </dgm:presLayoutVars>
      </dgm:prSet>
      <dgm:spPr/>
      <dgm:t>
        <a:bodyPr/>
        <a:lstStyle/>
        <a:p>
          <a:endParaRPr lang="en-GB"/>
        </a:p>
      </dgm:t>
    </dgm:pt>
    <dgm:pt modelId="{33D335C3-DFE1-42E9-B6F8-034AE646668B}" type="pres">
      <dgm:prSet presAssocID="{6484E616-07F1-4D09-946A-34E64660A5C5}" presName="connSite2" presStyleCnt="0"/>
      <dgm:spPr/>
    </dgm:pt>
    <dgm:pt modelId="{71616A6A-566D-429E-BCAC-B779AA02FF9F}" type="pres">
      <dgm:prSet presAssocID="{96F2B190-F85A-4708-81C2-AF38C88BFE99}" presName="Name18" presStyleLbl="sibTrans2D1" presStyleIdx="1" presStyleCnt="2"/>
      <dgm:spPr/>
      <dgm:t>
        <a:bodyPr/>
        <a:lstStyle/>
        <a:p>
          <a:endParaRPr lang="en-GB"/>
        </a:p>
      </dgm:t>
    </dgm:pt>
    <dgm:pt modelId="{E8D322AD-49DF-48B8-AD19-A955626F56EF}" type="pres">
      <dgm:prSet presAssocID="{7D561A43-00C1-4A93-ACDB-49CA0DA82E78}" presName="composite1" presStyleCnt="0"/>
      <dgm:spPr/>
    </dgm:pt>
    <dgm:pt modelId="{CC93E856-3C13-404A-A91F-1F62FE45D184}" type="pres">
      <dgm:prSet presAssocID="{7D561A43-00C1-4A93-ACDB-49CA0DA82E78}" presName="dummyNode1" presStyleLbl="node1" presStyleIdx="1" presStyleCnt="3"/>
      <dgm:spPr/>
    </dgm:pt>
    <dgm:pt modelId="{C4A9B355-A1F3-4B97-BC32-37B5EF536D55}" type="pres">
      <dgm:prSet presAssocID="{7D561A43-00C1-4A93-ACDB-49CA0DA82E78}" presName="childNode1" presStyleLbl="bgAcc1" presStyleIdx="2" presStyleCnt="3">
        <dgm:presLayoutVars>
          <dgm:bulletEnabled val="1"/>
        </dgm:presLayoutVars>
      </dgm:prSet>
      <dgm:spPr/>
      <dgm:t>
        <a:bodyPr/>
        <a:lstStyle/>
        <a:p>
          <a:endParaRPr lang="en-GB"/>
        </a:p>
      </dgm:t>
    </dgm:pt>
    <dgm:pt modelId="{2509600D-D6C5-44C2-8C68-11597994F96B}" type="pres">
      <dgm:prSet presAssocID="{7D561A43-00C1-4A93-ACDB-49CA0DA82E78}" presName="childNode1tx" presStyleLbl="bgAcc1" presStyleIdx="2" presStyleCnt="3">
        <dgm:presLayoutVars>
          <dgm:bulletEnabled val="1"/>
        </dgm:presLayoutVars>
      </dgm:prSet>
      <dgm:spPr/>
      <dgm:t>
        <a:bodyPr/>
        <a:lstStyle/>
        <a:p>
          <a:endParaRPr lang="en-GB"/>
        </a:p>
      </dgm:t>
    </dgm:pt>
    <dgm:pt modelId="{4C81642D-07CD-4703-953D-E642D1ED290D}" type="pres">
      <dgm:prSet presAssocID="{7D561A43-00C1-4A93-ACDB-49CA0DA82E78}" presName="parentNode1" presStyleLbl="node1" presStyleIdx="2" presStyleCnt="3">
        <dgm:presLayoutVars>
          <dgm:chMax val="1"/>
          <dgm:bulletEnabled val="1"/>
        </dgm:presLayoutVars>
      </dgm:prSet>
      <dgm:spPr/>
      <dgm:t>
        <a:bodyPr/>
        <a:lstStyle/>
        <a:p>
          <a:endParaRPr lang="en-GB"/>
        </a:p>
      </dgm:t>
    </dgm:pt>
    <dgm:pt modelId="{6A689ACD-F6CA-47F9-8D91-691A1191B613}" type="pres">
      <dgm:prSet presAssocID="{7D561A43-00C1-4A93-ACDB-49CA0DA82E78}" presName="connSite1" presStyleCnt="0"/>
      <dgm:spPr/>
    </dgm:pt>
  </dgm:ptLst>
  <dgm:cxnLst>
    <dgm:cxn modelId="{E70B33BF-C997-4DB4-B864-8977C9D8C479}" type="presOf" srcId="{96F2B190-F85A-4708-81C2-AF38C88BFE99}" destId="{71616A6A-566D-429E-BCAC-B779AA02FF9F}" srcOrd="0" destOrd="0" presId="urn:microsoft.com/office/officeart/2005/8/layout/hProcess4"/>
    <dgm:cxn modelId="{A1E4354F-C4DB-4F87-A799-60684F9CA556}" type="presOf" srcId="{995E50D1-3391-4612-B0CD-A037A912ED0C}" destId="{75EA9EBA-54BF-4380-A13E-9F622BE84B0E}" srcOrd="1" destOrd="0" presId="urn:microsoft.com/office/officeart/2005/8/layout/hProcess4"/>
    <dgm:cxn modelId="{F29D3050-BE96-43FB-8A8D-E76E90A0A73C}" type="presOf" srcId="{BD5BE6AC-73DC-4684-B169-AE0C4BEF7168}" destId="{B1D962F2-A721-482E-BC06-C407C64F8CBB}" srcOrd="0" destOrd="2" presId="urn:microsoft.com/office/officeart/2005/8/layout/hProcess4"/>
    <dgm:cxn modelId="{EADD47D0-051F-48EE-B2D4-F3EF1407878C}" srcId="{6484E616-07F1-4D09-946A-34E64660A5C5}" destId="{C9B68D14-EB4B-4616-BA13-E654BE611B4E}" srcOrd="0" destOrd="0" parTransId="{EA06E8C2-96E0-41D5-AE96-E543878A6E9F}" sibTransId="{AF7B3585-DED5-4304-A141-131892B61DE5}"/>
    <dgm:cxn modelId="{729ABAE4-3B1A-4BBA-9B2B-D391860AD279}" type="presOf" srcId="{BD5BE6AC-73DC-4684-B169-AE0C4BEF7168}" destId="{75EA9EBA-54BF-4380-A13E-9F622BE84B0E}" srcOrd="1" destOrd="2" presId="urn:microsoft.com/office/officeart/2005/8/layout/hProcess4"/>
    <dgm:cxn modelId="{5ECA24F3-AAC3-4085-A995-1A0F1FC6F507}" type="presOf" srcId="{986700DC-5987-4BA0-BBB0-8CA4594912D3}" destId="{C3759149-BE81-4E52-B86B-AB6C6B209078}" srcOrd="0" destOrd="0" presId="urn:microsoft.com/office/officeart/2005/8/layout/hProcess4"/>
    <dgm:cxn modelId="{2D592FF7-8724-4046-A425-D66EDFB9022C}" srcId="{986700DC-5987-4BA0-BBB0-8CA4594912D3}" destId="{995E50D1-3391-4612-B0CD-A037A912ED0C}" srcOrd="0" destOrd="0" parTransId="{C2DCE28B-630D-4B76-AFB7-AC7C9D5550CE}" sibTransId="{C26D20EA-C438-4392-8385-890E487FB9FD}"/>
    <dgm:cxn modelId="{0F0F11FC-DDAB-43F3-BC16-FFA7AAEC4AFA}" type="presOf" srcId="{34B2FD2E-AADB-409E-AEAF-B482233323A5}" destId="{B14EA24D-32D7-445D-8CD2-D19C20FB3947}" srcOrd="0" destOrd="0" presId="urn:microsoft.com/office/officeart/2005/8/layout/hProcess4"/>
    <dgm:cxn modelId="{CD2B201A-BAE4-418F-B181-F5D8B6E34CD9}" srcId="{7D561A43-00C1-4A93-ACDB-49CA0DA82E78}" destId="{E4EBC9E9-FCAC-4DEA-B094-1C0197D60B92}" srcOrd="1" destOrd="0" parTransId="{0D9D9AFC-7480-491F-9963-0F8BAA4F050B}" sibTransId="{503E0AD1-EA80-4608-954C-0C779E331F64}"/>
    <dgm:cxn modelId="{25157E26-A080-4632-B019-84C54CD3FF02}" type="presOf" srcId="{E4EBC9E9-FCAC-4DEA-B094-1C0197D60B92}" destId="{2509600D-D6C5-44C2-8C68-11597994F96B}" srcOrd="1" destOrd="1" presId="urn:microsoft.com/office/officeart/2005/8/layout/hProcess4"/>
    <dgm:cxn modelId="{CF3B1E07-AF69-4C24-AC98-4F51C30FF245}" srcId="{157BCEBE-1222-404A-B265-343FF5157FB6}" destId="{986700DC-5987-4BA0-BBB0-8CA4594912D3}" srcOrd="0" destOrd="0" parTransId="{FCFA55FD-57E3-4310-93C9-1F79BF208D31}" sibTransId="{34B2FD2E-AADB-409E-AEAF-B482233323A5}"/>
    <dgm:cxn modelId="{12281535-2EDC-401D-A5A6-D8B42BE2CE27}" type="presOf" srcId="{674C42A6-26DF-4566-AE9C-A5CFEE12C6D8}" destId="{2509600D-D6C5-44C2-8C68-11597994F96B}" srcOrd="1" destOrd="4" presId="urn:microsoft.com/office/officeart/2005/8/layout/hProcess4"/>
    <dgm:cxn modelId="{61C3AC06-5D44-4CD2-A30D-CCFFBD34C602}" type="presOf" srcId="{157BCEBE-1222-404A-B265-343FF5157FB6}" destId="{9C67A8B7-6949-4284-808E-E0B4D5E3A263}" srcOrd="0" destOrd="0" presId="urn:microsoft.com/office/officeart/2005/8/layout/hProcess4"/>
    <dgm:cxn modelId="{1345DAA3-A9B6-48DF-B6B2-B28CAF695C04}" type="presOf" srcId="{85EF35F8-170E-4E5A-AB46-8158155DA8CB}" destId="{2509600D-D6C5-44C2-8C68-11597994F96B}" srcOrd="1" destOrd="2" presId="urn:microsoft.com/office/officeart/2005/8/layout/hProcess4"/>
    <dgm:cxn modelId="{1DBD7CF7-1D52-412D-949F-E073E3219065}" type="presOf" srcId="{74DD247A-7F03-491F-8343-34EA544D6B91}" destId="{75EA9EBA-54BF-4380-A13E-9F622BE84B0E}" srcOrd="1" destOrd="1" presId="urn:microsoft.com/office/officeart/2005/8/layout/hProcess4"/>
    <dgm:cxn modelId="{5E3FD954-89DF-4FBC-8759-0A193162C3A9}" type="presOf" srcId="{9B6C8934-1C83-441D-8C30-59EE51D40798}" destId="{C4A9B355-A1F3-4B97-BC32-37B5EF536D55}" srcOrd="0" destOrd="3" presId="urn:microsoft.com/office/officeart/2005/8/layout/hProcess4"/>
    <dgm:cxn modelId="{0E49FE17-A928-4C27-9A29-664BAF3B9B2B}" type="presOf" srcId="{C9B68D14-EB4B-4616-BA13-E654BE611B4E}" destId="{1B444658-C886-4CA1-B4ED-994BA463B01C}" srcOrd="0" destOrd="0" presId="urn:microsoft.com/office/officeart/2005/8/layout/hProcess4"/>
    <dgm:cxn modelId="{A22D2C9E-51AD-41AD-B42C-17EDD4602F32}" srcId="{157BCEBE-1222-404A-B265-343FF5157FB6}" destId="{6484E616-07F1-4D09-946A-34E64660A5C5}" srcOrd="1" destOrd="0" parTransId="{A01EF54F-60F5-4490-933F-BD89C2957D98}" sibTransId="{96F2B190-F85A-4708-81C2-AF38C88BFE99}"/>
    <dgm:cxn modelId="{66E453D9-67B1-468E-B79F-4C161E661146}" type="presOf" srcId="{E4EBC9E9-FCAC-4DEA-B094-1C0197D60B92}" destId="{C4A9B355-A1F3-4B97-BC32-37B5EF536D55}" srcOrd="0" destOrd="1" presId="urn:microsoft.com/office/officeart/2005/8/layout/hProcess4"/>
    <dgm:cxn modelId="{1D9B41D7-8B4E-473E-AE46-50FC8E2D7C09}" type="presOf" srcId="{C9B68D14-EB4B-4616-BA13-E654BE611B4E}" destId="{67019645-D024-46D1-B5AB-5FA631974EBA}" srcOrd="1" destOrd="0" presId="urn:microsoft.com/office/officeart/2005/8/layout/hProcess4"/>
    <dgm:cxn modelId="{E5B7C217-897A-45BD-9130-FBB39E974E66}" srcId="{157BCEBE-1222-404A-B265-343FF5157FB6}" destId="{7D561A43-00C1-4A93-ACDB-49CA0DA82E78}" srcOrd="2" destOrd="0" parTransId="{B76D2667-2175-4F3A-B308-AD23C81BF180}" sibTransId="{006352B8-B0C5-48CB-A269-727955479513}"/>
    <dgm:cxn modelId="{D2B21032-B398-4C58-8CCC-C634C25EC62C}" srcId="{7D561A43-00C1-4A93-ACDB-49CA0DA82E78}" destId="{C1CD7A28-D667-4C76-A6C5-C7953329DEE7}" srcOrd="0" destOrd="0" parTransId="{6B79110C-ADA4-4B97-8EA1-FAEA589500D3}" sibTransId="{3131A9BD-0278-4E32-8FC1-29B0A9654793}"/>
    <dgm:cxn modelId="{3445E214-F591-47DF-BFF6-5B467E6B99DF}" type="presOf" srcId="{995E50D1-3391-4612-B0CD-A037A912ED0C}" destId="{B1D962F2-A721-482E-BC06-C407C64F8CBB}" srcOrd="0" destOrd="0" presId="urn:microsoft.com/office/officeart/2005/8/layout/hProcess4"/>
    <dgm:cxn modelId="{81D33FAF-0433-45CD-91A6-4E72215C7F54}" type="presOf" srcId="{9B6C8934-1C83-441D-8C30-59EE51D40798}" destId="{2509600D-D6C5-44C2-8C68-11597994F96B}" srcOrd="1" destOrd="3" presId="urn:microsoft.com/office/officeart/2005/8/layout/hProcess4"/>
    <dgm:cxn modelId="{9025C453-31F4-4DD2-A378-758AA8A9B8C9}" type="presOf" srcId="{7D561A43-00C1-4A93-ACDB-49CA0DA82E78}" destId="{4C81642D-07CD-4703-953D-E642D1ED290D}" srcOrd="0" destOrd="0" presId="urn:microsoft.com/office/officeart/2005/8/layout/hProcess4"/>
    <dgm:cxn modelId="{449A0C10-6E22-4120-8855-D77683C30164}" type="presOf" srcId="{674C42A6-26DF-4566-AE9C-A5CFEE12C6D8}" destId="{C4A9B355-A1F3-4B97-BC32-37B5EF536D55}" srcOrd="0" destOrd="4" presId="urn:microsoft.com/office/officeart/2005/8/layout/hProcess4"/>
    <dgm:cxn modelId="{E6E76F19-722D-427E-93A1-CA988B353D34}" srcId="{986700DC-5987-4BA0-BBB0-8CA4594912D3}" destId="{BD5BE6AC-73DC-4684-B169-AE0C4BEF7168}" srcOrd="2" destOrd="0" parTransId="{1DB78962-E9FF-4EF5-A84D-3980565C76CD}" sibTransId="{288A6752-AE19-4474-8701-48709382459E}"/>
    <dgm:cxn modelId="{419B3BE3-671B-464B-A797-3AF9D46EF69C}" type="presOf" srcId="{C1CD7A28-D667-4C76-A6C5-C7953329DEE7}" destId="{2509600D-D6C5-44C2-8C68-11597994F96B}" srcOrd="1" destOrd="0" presId="urn:microsoft.com/office/officeart/2005/8/layout/hProcess4"/>
    <dgm:cxn modelId="{B02A2299-08FC-448E-BB67-6D56743BD1EB}" type="presOf" srcId="{6484E616-07F1-4D09-946A-34E64660A5C5}" destId="{A2579500-D70A-4FE8-9C46-630D1DBC66DD}" srcOrd="0" destOrd="0" presId="urn:microsoft.com/office/officeart/2005/8/layout/hProcess4"/>
    <dgm:cxn modelId="{73BF203B-8051-4EF7-B9C1-49F9DAD32FD4}" type="presOf" srcId="{C1CD7A28-D667-4C76-A6C5-C7953329DEE7}" destId="{C4A9B355-A1F3-4B97-BC32-37B5EF536D55}" srcOrd="0" destOrd="0" presId="urn:microsoft.com/office/officeart/2005/8/layout/hProcess4"/>
    <dgm:cxn modelId="{20C0E1A3-298A-4133-824C-366CFCB0EC72}" type="presOf" srcId="{85EF35F8-170E-4E5A-AB46-8158155DA8CB}" destId="{C4A9B355-A1F3-4B97-BC32-37B5EF536D55}" srcOrd="0" destOrd="2" presId="urn:microsoft.com/office/officeart/2005/8/layout/hProcess4"/>
    <dgm:cxn modelId="{32071A76-DA6B-4E8A-A8EA-FF8B2ED436C1}" srcId="{986700DC-5987-4BA0-BBB0-8CA4594912D3}" destId="{74DD247A-7F03-491F-8343-34EA544D6B91}" srcOrd="1" destOrd="0" parTransId="{EB588878-FDA2-4A29-9EB0-40EBF12D5446}" sibTransId="{2B9F09CD-7502-4FD1-BB5E-19122C8E53A2}"/>
    <dgm:cxn modelId="{AC008343-ADA6-475E-8C41-AE919FE895C0}" srcId="{7D561A43-00C1-4A93-ACDB-49CA0DA82E78}" destId="{9B6C8934-1C83-441D-8C30-59EE51D40798}" srcOrd="3" destOrd="0" parTransId="{4E0AA002-916D-4649-8212-8ADB737493D3}" sibTransId="{57AC2FCE-3747-481A-85F9-9DD06F197CC8}"/>
    <dgm:cxn modelId="{9352CB24-11EA-4DA6-9CEF-D94F37759FA3}" srcId="{7D561A43-00C1-4A93-ACDB-49CA0DA82E78}" destId="{674C42A6-26DF-4566-AE9C-A5CFEE12C6D8}" srcOrd="4" destOrd="0" parTransId="{FD050893-41A9-480A-86DD-905B89D6C187}" sibTransId="{BDBFFD65-4C98-4CDA-90E4-6204375C0D25}"/>
    <dgm:cxn modelId="{C7F6F8C1-C7BF-4AD7-B9C2-C026F2B8A007}" type="presOf" srcId="{74DD247A-7F03-491F-8343-34EA544D6B91}" destId="{B1D962F2-A721-482E-BC06-C407C64F8CBB}" srcOrd="0" destOrd="1" presId="urn:microsoft.com/office/officeart/2005/8/layout/hProcess4"/>
    <dgm:cxn modelId="{DA8A5FA9-2C8A-46D8-8161-B79BA1E4975B}" srcId="{7D561A43-00C1-4A93-ACDB-49CA0DA82E78}" destId="{85EF35F8-170E-4E5A-AB46-8158155DA8CB}" srcOrd="2" destOrd="0" parTransId="{7109C565-7010-428A-B7E0-3985B88FB178}" sibTransId="{6375880E-81BF-4FB6-94D5-5834E85E9C0A}"/>
    <dgm:cxn modelId="{B4A4A2B9-0D15-4D78-9F54-A9E09332D79F}" type="presParOf" srcId="{9C67A8B7-6949-4284-808E-E0B4D5E3A263}" destId="{26723C8E-CE96-470D-B96F-142B37D6FA0F}" srcOrd="0" destOrd="0" presId="urn:microsoft.com/office/officeart/2005/8/layout/hProcess4"/>
    <dgm:cxn modelId="{FF432DE4-82DC-4352-8BD9-8E9F0A8C8E7E}" type="presParOf" srcId="{9C67A8B7-6949-4284-808E-E0B4D5E3A263}" destId="{DCA82052-E2D2-40F8-8F72-BB841A4CAD6B}" srcOrd="1" destOrd="0" presId="urn:microsoft.com/office/officeart/2005/8/layout/hProcess4"/>
    <dgm:cxn modelId="{E7E823E8-6FBE-4113-ADB9-DFD02539ABA0}" type="presParOf" srcId="{9C67A8B7-6949-4284-808E-E0B4D5E3A263}" destId="{D9D04211-4933-48B3-92A8-3C52720D4B91}" srcOrd="2" destOrd="0" presId="urn:microsoft.com/office/officeart/2005/8/layout/hProcess4"/>
    <dgm:cxn modelId="{082ED8FE-1884-430B-9631-0154301A0F0C}" type="presParOf" srcId="{D9D04211-4933-48B3-92A8-3C52720D4B91}" destId="{0F4442F1-5F8A-4DAA-AD7C-9DCA2283BE86}" srcOrd="0" destOrd="0" presId="urn:microsoft.com/office/officeart/2005/8/layout/hProcess4"/>
    <dgm:cxn modelId="{395C0F4F-3D78-40EE-83FB-9F63B2795F06}" type="presParOf" srcId="{0F4442F1-5F8A-4DAA-AD7C-9DCA2283BE86}" destId="{F682F5E1-CF21-4EAD-AE3E-DC6BDAD25F96}" srcOrd="0" destOrd="0" presId="urn:microsoft.com/office/officeart/2005/8/layout/hProcess4"/>
    <dgm:cxn modelId="{562827A1-DF47-478F-A8C3-1962228AD3D4}" type="presParOf" srcId="{0F4442F1-5F8A-4DAA-AD7C-9DCA2283BE86}" destId="{B1D962F2-A721-482E-BC06-C407C64F8CBB}" srcOrd="1" destOrd="0" presId="urn:microsoft.com/office/officeart/2005/8/layout/hProcess4"/>
    <dgm:cxn modelId="{4DAF8C69-D16D-4BCC-90EC-2A6D16E0EC11}" type="presParOf" srcId="{0F4442F1-5F8A-4DAA-AD7C-9DCA2283BE86}" destId="{75EA9EBA-54BF-4380-A13E-9F622BE84B0E}" srcOrd="2" destOrd="0" presId="urn:microsoft.com/office/officeart/2005/8/layout/hProcess4"/>
    <dgm:cxn modelId="{B0EB029A-D6CD-4A05-A967-5120A0AF617C}" type="presParOf" srcId="{0F4442F1-5F8A-4DAA-AD7C-9DCA2283BE86}" destId="{C3759149-BE81-4E52-B86B-AB6C6B209078}" srcOrd="3" destOrd="0" presId="urn:microsoft.com/office/officeart/2005/8/layout/hProcess4"/>
    <dgm:cxn modelId="{0ACB09A9-A21C-443F-9859-7715D189852E}" type="presParOf" srcId="{0F4442F1-5F8A-4DAA-AD7C-9DCA2283BE86}" destId="{146988CE-333E-4630-96D4-4A9EB9111076}" srcOrd="4" destOrd="0" presId="urn:microsoft.com/office/officeart/2005/8/layout/hProcess4"/>
    <dgm:cxn modelId="{D3C61E7B-810B-41CE-BB1F-C12010295F86}" type="presParOf" srcId="{D9D04211-4933-48B3-92A8-3C52720D4B91}" destId="{B14EA24D-32D7-445D-8CD2-D19C20FB3947}" srcOrd="1" destOrd="0" presId="urn:microsoft.com/office/officeart/2005/8/layout/hProcess4"/>
    <dgm:cxn modelId="{64D72CCA-E7D0-46A6-8F6B-6002E37D4590}" type="presParOf" srcId="{D9D04211-4933-48B3-92A8-3C52720D4B91}" destId="{0202AA0B-50B4-4921-A802-957F2151C6CF}" srcOrd="2" destOrd="0" presId="urn:microsoft.com/office/officeart/2005/8/layout/hProcess4"/>
    <dgm:cxn modelId="{F0CB9F15-DCBE-41FD-AC19-592C155EF9AC}" type="presParOf" srcId="{0202AA0B-50B4-4921-A802-957F2151C6CF}" destId="{C0CE428B-BF6D-420F-B2CB-72D74C48AC99}" srcOrd="0" destOrd="0" presId="urn:microsoft.com/office/officeart/2005/8/layout/hProcess4"/>
    <dgm:cxn modelId="{05E6833F-70C2-42D9-8D0F-48363DEE4F56}" type="presParOf" srcId="{0202AA0B-50B4-4921-A802-957F2151C6CF}" destId="{1B444658-C886-4CA1-B4ED-994BA463B01C}" srcOrd="1" destOrd="0" presId="urn:microsoft.com/office/officeart/2005/8/layout/hProcess4"/>
    <dgm:cxn modelId="{EFEA9E89-94EE-489F-8C68-64893B152B7E}" type="presParOf" srcId="{0202AA0B-50B4-4921-A802-957F2151C6CF}" destId="{67019645-D024-46D1-B5AB-5FA631974EBA}" srcOrd="2" destOrd="0" presId="urn:microsoft.com/office/officeart/2005/8/layout/hProcess4"/>
    <dgm:cxn modelId="{988FA886-C25F-4905-83B9-ABF184622977}" type="presParOf" srcId="{0202AA0B-50B4-4921-A802-957F2151C6CF}" destId="{A2579500-D70A-4FE8-9C46-630D1DBC66DD}" srcOrd="3" destOrd="0" presId="urn:microsoft.com/office/officeart/2005/8/layout/hProcess4"/>
    <dgm:cxn modelId="{26B6FCEC-5095-42F9-BDA8-63FB6FE92DB4}" type="presParOf" srcId="{0202AA0B-50B4-4921-A802-957F2151C6CF}" destId="{33D335C3-DFE1-42E9-B6F8-034AE646668B}" srcOrd="4" destOrd="0" presId="urn:microsoft.com/office/officeart/2005/8/layout/hProcess4"/>
    <dgm:cxn modelId="{3B6F657C-096C-4B03-983E-6C95ED7D7985}" type="presParOf" srcId="{D9D04211-4933-48B3-92A8-3C52720D4B91}" destId="{71616A6A-566D-429E-BCAC-B779AA02FF9F}" srcOrd="3" destOrd="0" presId="urn:microsoft.com/office/officeart/2005/8/layout/hProcess4"/>
    <dgm:cxn modelId="{0A4B4A23-0954-4D8C-A873-E9BD5A0801B2}" type="presParOf" srcId="{D9D04211-4933-48B3-92A8-3C52720D4B91}" destId="{E8D322AD-49DF-48B8-AD19-A955626F56EF}" srcOrd="4" destOrd="0" presId="urn:microsoft.com/office/officeart/2005/8/layout/hProcess4"/>
    <dgm:cxn modelId="{43F83C91-D585-4030-9CB6-DF8A1C29FF0E}" type="presParOf" srcId="{E8D322AD-49DF-48B8-AD19-A955626F56EF}" destId="{CC93E856-3C13-404A-A91F-1F62FE45D184}" srcOrd="0" destOrd="0" presId="urn:microsoft.com/office/officeart/2005/8/layout/hProcess4"/>
    <dgm:cxn modelId="{485AB0C2-FF84-410A-A77D-8F5158DED450}" type="presParOf" srcId="{E8D322AD-49DF-48B8-AD19-A955626F56EF}" destId="{C4A9B355-A1F3-4B97-BC32-37B5EF536D55}" srcOrd="1" destOrd="0" presId="urn:microsoft.com/office/officeart/2005/8/layout/hProcess4"/>
    <dgm:cxn modelId="{AA60AD5B-80DF-4881-AE19-5FDD2F997936}" type="presParOf" srcId="{E8D322AD-49DF-48B8-AD19-A955626F56EF}" destId="{2509600D-D6C5-44C2-8C68-11597994F96B}" srcOrd="2" destOrd="0" presId="urn:microsoft.com/office/officeart/2005/8/layout/hProcess4"/>
    <dgm:cxn modelId="{BBEFD1BF-70E0-4E0A-BFCE-564455C2F833}" type="presParOf" srcId="{E8D322AD-49DF-48B8-AD19-A955626F56EF}" destId="{4C81642D-07CD-4703-953D-E642D1ED290D}" srcOrd="3" destOrd="0" presId="urn:microsoft.com/office/officeart/2005/8/layout/hProcess4"/>
    <dgm:cxn modelId="{D341D3E6-37CA-4EF7-BACB-407070ABF4CC}" type="presParOf" srcId="{E8D322AD-49DF-48B8-AD19-A955626F56EF}" destId="{6A689ACD-F6CA-47F9-8D91-691A1191B613}"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7E7D15-925E-4BD8-A39C-72B9FBFF0382}">
      <dsp:nvSpPr>
        <dsp:cNvPr id="0" name=""/>
        <dsp:cNvSpPr/>
      </dsp:nvSpPr>
      <dsp:spPr>
        <a:xfrm rot="16200000">
          <a:off x="1008112" y="-1008112"/>
          <a:ext cx="1872208" cy="3888432"/>
        </a:xfrm>
        <a:prstGeom prst="round1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84912" tIns="184912" rIns="184912" bIns="184912" numCol="1" spcCol="1270" anchor="ctr" anchorCtr="0">
          <a:noAutofit/>
        </a:bodyPr>
        <a:lstStyle/>
        <a:p>
          <a:pPr lvl="0" algn="ctr" defTabSz="1155700">
            <a:lnSpc>
              <a:spcPct val="90000"/>
            </a:lnSpc>
            <a:spcBef>
              <a:spcPct val="0"/>
            </a:spcBef>
            <a:spcAft>
              <a:spcPct val="35000"/>
            </a:spcAft>
          </a:pPr>
          <a:r>
            <a:rPr lang="en-GB" sz="2600" kern="1200"/>
            <a:t>ENVIRONMENTAL PREVENTION COSTS</a:t>
          </a:r>
        </a:p>
      </dsp:txBody>
      <dsp:txXfrm rot="5400000">
        <a:off x="0" y="0"/>
        <a:ext cx="3888432" cy="1404156"/>
      </dsp:txXfrm>
    </dsp:sp>
    <dsp:sp modelId="{35E04573-CFAB-44A1-BEC6-2CE6445EBD8C}">
      <dsp:nvSpPr>
        <dsp:cNvPr id="0" name=""/>
        <dsp:cNvSpPr/>
      </dsp:nvSpPr>
      <dsp:spPr>
        <a:xfrm>
          <a:off x="3888432" y="0"/>
          <a:ext cx="3888432" cy="1872208"/>
        </a:xfrm>
        <a:prstGeom prst="round1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84912" tIns="184912" rIns="184912" bIns="184912" numCol="1" spcCol="1270" anchor="ctr" anchorCtr="0">
          <a:noAutofit/>
        </a:bodyPr>
        <a:lstStyle/>
        <a:p>
          <a:pPr lvl="0" algn="ctr" defTabSz="1155700">
            <a:lnSpc>
              <a:spcPct val="90000"/>
            </a:lnSpc>
            <a:spcBef>
              <a:spcPct val="0"/>
            </a:spcBef>
            <a:spcAft>
              <a:spcPct val="35000"/>
            </a:spcAft>
          </a:pPr>
          <a:r>
            <a:rPr lang="en-GB" sz="2600" kern="1200"/>
            <a:t>ENVIRONMENTAL DETECTION COSTS</a:t>
          </a:r>
        </a:p>
      </dsp:txBody>
      <dsp:txXfrm>
        <a:off x="3888432" y="0"/>
        <a:ext cx="3888432" cy="1404156"/>
      </dsp:txXfrm>
    </dsp:sp>
    <dsp:sp modelId="{8959B1AF-A876-4F3D-8F74-6B8A11620C06}">
      <dsp:nvSpPr>
        <dsp:cNvPr id="0" name=""/>
        <dsp:cNvSpPr/>
      </dsp:nvSpPr>
      <dsp:spPr>
        <a:xfrm rot="10800000">
          <a:off x="0" y="1872208"/>
          <a:ext cx="3888432" cy="1872208"/>
        </a:xfrm>
        <a:prstGeom prst="round1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84912" tIns="184912" rIns="184912" bIns="184912" numCol="1" spcCol="1270" anchor="ctr" anchorCtr="0">
          <a:noAutofit/>
        </a:bodyPr>
        <a:lstStyle/>
        <a:p>
          <a:pPr lvl="0" algn="ctr" defTabSz="1155700">
            <a:lnSpc>
              <a:spcPct val="90000"/>
            </a:lnSpc>
            <a:spcBef>
              <a:spcPct val="0"/>
            </a:spcBef>
            <a:spcAft>
              <a:spcPct val="35000"/>
            </a:spcAft>
          </a:pPr>
          <a:r>
            <a:rPr lang="en-GB" sz="2600" kern="1200"/>
            <a:t>ENVIRONMENTAL INTERNAL FAILURE COSTS</a:t>
          </a:r>
        </a:p>
      </dsp:txBody>
      <dsp:txXfrm rot="10800000">
        <a:off x="0" y="2340260"/>
        <a:ext cx="3888432" cy="1404156"/>
      </dsp:txXfrm>
    </dsp:sp>
    <dsp:sp modelId="{168D38F7-077F-4007-BDA5-63790D8F9589}">
      <dsp:nvSpPr>
        <dsp:cNvPr id="0" name=""/>
        <dsp:cNvSpPr/>
      </dsp:nvSpPr>
      <dsp:spPr>
        <a:xfrm rot="5400000">
          <a:off x="4896544" y="864096"/>
          <a:ext cx="1872208" cy="3888432"/>
        </a:xfrm>
        <a:prstGeom prst="round1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84912" tIns="184912" rIns="184912" bIns="184912" numCol="1" spcCol="1270" anchor="ctr" anchorCtr="0">
          <a:noAutofit/>
        </a:bodyPr>
        <a:lstStyle/>
        <a:p>
          <a:pPr lvl="0" algn="ctr" defTabSz="1155700">
            <a:lnSpc>
              <a:spcPct val="90000"/>
            </a:lnSpc>
            <a:spcBef>
              <a:spcPct val="0"/>
            </a:spcBef>
            <a:spcAft>
              <a:spcPct val="35000"/>
            </a:spcAft>
          </a:pPr>
          <a:r>
            <a:rPr lang="en-GB" sz="2600" kern="1200"/>
            <a:t>ENVIRONMENTAL EXTERNAL FAILURE COSTS</a:t>
          </a:r>
        </a:p>
      </dsp:txBody>
      <dsp:txXfrm rot="-5400000">
        <a:off x="3888431" y="2340260"/>
        <a:ext cx="3888432" cy="1404156"/>
      </dsp:txXfrm>
    </dsp:sp>
    <dsp:sp modelId="{22BD18B7-CBCB-4A8E-B480-6B9E91CBA7AE}">
      <dsp:nvSpPr>
        <dsp:cNvPr id="0" name=""/>
        <dsp:cNvSpPr/>
      </dsp:nvSpPr>
      <dsp:spPr>
        <a:xfrm>
          <a:off x="2209224" y="1364764"/>
          <a:ext cx="3358415" cy="1014886"/>
        </a:xfrm>
        <a:prstGeom prst="roundRect">
          <a:avLst/>
        </a:prstGeom>
        <a:gradFill rotWithShape="0">
          <a:gsLst>
            <a:gs pos="0">
              <a:schemeClr val="dk1">
                <a:tint val="60000"/>
                <a:hueOff val="0"/>
                <a:satOff val="0"/>
                <a:lumOff val="0"/>
                <a:alphaOff val="0"/>
                <a:shade val="51000"/>
                <a:satMod val="130000"/>
              </a:schemeClr>
            </a:gs>
            <a:gs pos="80000">
              <a:schemeClr val="dk1">
                <a:tint val="60000"/>
                <a:hueOff val="0"/>
                <a:satOff val="0"/>
                <a:lumOff val="0"/>
                <a:alphaOff val="0"/>
                <a:shade val="93000"/>
                <a:satMod val="130000"/>
              </a:schemeClr>
            </a:gs>
            <a:gs pos="100000">
              <a:schemeClr val="dk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b="1" kern="1200"/>
            <a:t>ENVIRONMENTAL COSTS</a:t>
          </a:r>
        </a:p>
      </dsp:txBody>
      <dsp:txXfrm>
        <a:off x="2258767" y="1414307"/>
        <a:ext cx="3259329" cy="9158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C365DA-9BC1-4F76-A5E6-02C1B04489FB}">
      <dsp:nvSpPr>
        <dsp:cNvPr id="0" name=""/>
        <dsp:cNvSpPr/>
      </dsp:nvSpPr>
      <dsp:spPr>
        <a:xfrm>
          <a:off x="5634669" y="2288280"/>
          <a:ext cx="895836" cy="426336"/>
        </a:xfrm>
        <a:custGeom>
          <a:avLst/>
          <a:gdLst/>
          <a:ahLst/>
          <a:cxnLst/>
          <a:rect l="0" t="0" r="0" b="0"/>
          <a:pathLst>
            <a:path>
              <a:moveTo>
                <a:pt x="0" y="0"/>
              </a:moveTo>
              <a:lnTo>
                <a:pt x="0" y="290536"/>
              </a:lnTo>
              <a:lnTo>
                <a:pt x="895836" y="290536"/>
              </a:lnTo>
              <a:lnTo>
                <a:pt x="895836" y="426336"/>
              </a:lnTo>
            </a:path>
          </a:pathLst>
        </a:custGeom>
        <a:noFill/>
        <a:ln w="25400" cap="flat" cmpd="sng" algn="ctr">
          <a:solidFill>
            <a:schemeClr val="dk1">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EEF8E4CA-18B1-4370-B485-3D9AA0E7A034}">
      <dsp:nvSpPr>
        <dsp:cNvPr id="0" name=""/>
        <dsp:cNvSpPr/>
      </dsp:nvSpPr>
      <dsp:spPr>
        <a:xfrm>
          <a:off x="4738833" y="2288280"/>
          <a:ext cx="895836" cy="426336"/>
        </a:xfrm>
        <a:custGeom>
          <a:avLst/>
          <a:gdLst/>
          <a:ahLst/>
          <a:cxnLst/>
          <a:rect l="0" t="0" r="0" b="0"/>
          <a:pathLst>
            <a:path>
              <a:moveTo>
                <a:pt x="895836" y="0"/>
              </a:moveTo>
              <a:lnTo>
                <a:pt x="895836" y="290536"/>
              </a:lnTo>
              <a:lnTo>
                <a:pt x="0" y="290536"/>
              </a:lnTo>
              <a:lnTo>
                <a:pt x="0" y="426336"/>
              </a:lnTo>
            </a:path>
          </a:pathLst>
        </a:custGeom>
        <a:noFill/>
        <a:ln w="25400" cap="flat" cmpd="sng" algn="ctr">
          <a:solidFill>
            <a:schemeClr val="dk1">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FEDB4EE3-979B-4315-81FB-0F9E71302219}">
      <dsp:nvSpPr>
        <dsp:cNvPr id="0" name=""/>
        <dsp:cNvSpPr/>
      </dsp:nvSpPr>
      <dsp:spPr>
        <a:xfrm>
          <a:off x="3842996" y="931087"/>
          <a:ext cx="1791673" cy="426336"/>
        </a:xfrm>
        <a:custGeom>
          <a:avLst/>
          <a:gdLst/>
          <a:ahLst/>
          <a:cxnLst/>
          <a:rect l="0" t="0" r="0" b="0"/>
          <a:pathLst>
            <a:path>
              <a:moveTo>
                <a:pt x="0" y="0"/>
              </a:moveTo>
              <a:lnTo>
                <a:pt x="0" y="290536"/>
              </a:lnTo>
              <a:lnTo>
                <a:pt x="1791673" y="290536"/>
              </a:lnTo>
              <a:lnTo>
                <a:pt x="1791673" y="426336"/>
              </a:lnTo>
            </a:path>
          </a:pathLst>
        </a:custGeom>
        <a:noFill/>
        <a:ln w="25400" cap="flat" cmpd="sng" algn="ctr">
          <a:solidFill>
            <a:schemeClr val="dk1">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905CB11F-2F97-40F7-A6F3-F3AD9A71BAB5}">
      <dsp:nvSpPr>
        <dsp:cNvPr id="0" name=""/>
        <dsp:cNvSpPr/>
      </dsp:nvSpPr>
      <dsp:spPr>
        <a:xfrm>
          <a:off x="2051322" y="2288280"/>
          <a:ext cx="895836" cy="426336"/>
        </a:xfrm>
        <a:custGeom>
          <a:avLst/>
          <a:gdLst/>
          <a:ahLst/>
          <a:cxnLst/>
          <a:rect l="0" t="0" r="0" b="0"/>
          <a:pathLst>
            <a:path>
              <a:moveTo>
                <a:pt x="0" y="0"/>
              </a:moveTo>
              <a:lnTo>
                <a:pt x="0" y="290536"/>
              </a:lnTo>
              <a:lnTo>
                <a:pt x="895836" y="290536"/>
              </a:lnTo>
              <a:lnTo>
                <a:pt x="895836" y="426336"/>
              </a:lnTo>
            </a:path>
          </a:pathLst>
        </a:custGeom>
        <a:noFill/>
        <a:ln w="25400" cap="flat" cmpd="sng" algn="ctr">
          <a:solidFill>
            <a:schemeClr val="dk1">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94AE55C7-F276-405A-B4EC-CE39AA843C33}">
      <dsp:nvSpPr>
        <dsp:cNvPr id="0" name=""/>
        <dsp:cNvSpPr/>
      </dsp:nvSpPr>
      <dsp:spPr>
        <a:xfrm>
          <a:off x="1155485" y="2288280"/>
          <a:ext cx="895836" cy="426336"/>
        </a:xfrm>
        <a:custGeom>
          <a:avLst/>
          <a:gdLst/>
          <a:ahLst/>
          <a:cxnLst/>
          <a:rect l="0" t="0" r="0" b="0"/>
          <a:pathLst>
            <a:path>
              <a:moveTo>
                <a:pt x="895836" y="0"/>
              </a:moveTo>
              <a:lnTo>
                <a:pt x="895836" y="290536"/>
              </a:lnTo>
              <a:lnTo>
                <a:pt x="0" y="290536"/>
              </a:lnTo>
              <a:lnTo>
                <a:pt x="0" y="426336"/>
              </a:lnTo>
            </a:path>
          </a:pathLst>
        </a:custGeom>
        <a:noFill/>
        <a:ln w="25400" cap="flat" cmpd="sng" algn="ctr">
          <a:solidFill>
            <a:schemeClr val="dk1">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A800FA01-4A1C-4C31-95F1-9005124AD0F6}">
      <dsp:nvSpPr>
        <dsp:cNvPr id="0" name=""/>
        <dsp:cNvSpPr/>
      </dsp:nvSpPr>
      <dsp:spPr>
        <a:xfrm>
          <a:off x="2051322" y="931087"/>
          <a:ext cx="1791673" cy="426336"/>
        </a:xfrm>
        <a:custGeom>
          <a:avLst/>
          <a:gdLst/>
          <a:ahLst/>
          <a:cxnLst/>
          <a:rect l="0" t="0" r="0" b="0"/>
          <a:pathLst>
            <a:path>
              <a:moveTo>
                <a:pt x="1791673" y="0"/>
              </a:moveTo>
              <a:lnTo>
                <a:pt x="1791673" y="290536"/>
              </a:lnTo>
              <a:lnTo>
                <a:pt x="0" y="290536"/>
              </a:lnTo>
              <a:lnTo>
                <a:pt x="0" y="426336"/>
              </a:lnTo>
            </a:path>
          </a:pathLst>
        </a:custGeom>
        <a:noFill/>
        <a:ln w="25400" cap="flat" cmpd="sng" algn="ctr">
          <a:solidFill>
            <a:schemeClr val="dk1">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EBEA3BF2-0742-43B9-95C4-BD947F3B7526}">
      <dsp:nvSpPr>
        <dsp:cNvPr id="0" name=""/>
        <dsp:cNvSpPr/>
      </dsp:nvSpPr>
      <dsp:spPr>
        <a:xfrm>
          <a:off x="3110038" y="231"/>
          <a:ext cx="1465914" cy="930855"/>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2D929C60-CD29-45FE-A0E6-DF7B13503127}">
      <dsp:nvSpPr>
        <dsp:cNvPr id="0" name=""/>
        <dsp:cNvSpPr/>
      </dsp:nvSpPr>
      <dsp:spPr>
        <a:xfrm>
          <a:off x="3272918" y="154966"/>
          <a:ext cx="1465914" cy="930855"/>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GB" sz="1200" b="1" kern="1200"/>
            <a:t>Environmangement Management Accounting</a:t>
          </a:r>
        </a:p>
      </dsp:txBody>
      <dsp:txXfrm>
        <a:off x="3300182" y="182230"/>
        <a:ext cx="1411386" cy="876327"/>
      </dsp:txXfrm>
    </dsp:sp>
    <dsp:sp modelId="{FF4EA351-99C2-43C1-B4F9-78B408555154}">
      <dsp:nvSpPr>
        <dsp:cNvPr id="0" name=""/>
        <dsp:cNvSpPr/>
      </dsp:nvSpPr>
      <dsp:spPr>
        <a:xfrm>
          <a:off x="1318365" y="1357424"/>
          <a:ext cx="1465914" cy="930855"/>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17B25B3E-2CE8-4284-A4B3-6EC8AB62351D}">
      <dsp:nvSpPr>
        <dsp:cNvPr id="0" name=""/>
        <dsp:cNvSpPr/>
      </dsp:nvSpPr>
      <dsp:spPr>
        <a:xfrm>
          <a:off x="1481244" y="1512159"/>
          <a:ext cx="1465914" cy="930855"/>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GB" sz="1200" b="1" kern="1200"/>
            <a:t>Monetry EMA (MEMA)</a:t>
          </a:r>
        </a:p>
      </dsp:txBody>
      <dsp:txXfrm>
        <a:off x="1508508" y="1539423"/>
        <a:ext cx="1411386" cy="876327"/>
      </dsp:txXfrm>
    </dsp:sp>
    <dsp:sp modelId="{148FE174-554D-412C-AF78-ABB7EF8F4025}">
      <dsp:nvSpPr>
        <dsp:cNvPr id="0" name=""/>
        <dsp:cNvSpPr/>
      </dsp:nvSpPr>
      <dsp:spPr>
        <a:xfrm>
          <a:off x="422528" y="2714617"/>
          <a:ext cx="1465914" cy="930855"/>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713D23F2-081F-44A3-B085-5A7F5CA7C95B}">
      <dsp:nvSpPr>
        <dsp:cNvPr id="0" name=""/>
        <dsp:cNvSpPr/>
      </dsp:nvSpPr>
      <dsp:spPr>
        <a:xfrm>
          <a:off x="585407" y="2869352"/>
          <a:ext cx="1465914" cy="930855"/>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GB" sz="1200" b="1" kern="1200"/>
            <a:t>Past Oreiented Tools</a:t>
          </a:r>
        </a:p>
      </dsp:txBody>
      <dsp:txXfrm>
        <a:off x="612671" y="2896616"/>
        <a:ext cx="1411386" cy="876327"/>
      </dsp:txXfrm>
    </dsp:sp>
    <dsp:sp modelId="{EA430548-E9E2-46DE-8B45-012470DB41D7}">
      <dsp:nvSpPr>
        <dsp:cNvPr id="0" name=""/>
        <dsp:cNvSpPr/>
      </dsp:nvSpPr>
      <dsp:spPr>
        <a:xfrm>
          <a:off x="2214202" y="2714617"/>
          <a:ext cx="1465914" cy="930855"/>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CCFC7D9B-A078-4C20-93DD-646E7281687C}">
      <dsp:nvSpPr>
        <dsp:cNvPr id="0" name=""/>
        <dsp:cNvSpPr/>
      </dsp:nvSpPr>
      <dsp:spPr>
        <a:xfrm>
          <a:off x="2377081" y="2869352"/>
          <a:ext cx="1465914" cy="930855"/>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GB" sz="1200" b="1" kern="1200"/>
            <a:t>Future Orientated Tools</a:t>
          </a:r>
        </a:p>
      </dsp:txBody>
      <dsp:txXfrm>
        <a:off x="2404345" y="2896616"/>
        <a:ext cx="1411386" cy="876327"/>
      </dsp:txXfrm>
    </dsp:sp>
    <dsp:sp modelId="{F5F23344-9010-47E2-B836-80D5B9219CFF}">
      <dsp:nvSpPr>
        <dsp:cNvPr id="0" name=""/>
        <dsp:cNvSpPr/>
      </dsp:nvSpPr>
      <dsp:spPr>
        <a:xfrm>
          <a:off x="4901712" y="1357424"/>
          <a:ext cx="1465914" cy="930855"/>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9A8141F6-E8CA-4F95-B362-66FC3585DC16}">
      <dsp:nvSpPr>
        <dsp:cNvPr id="0" name=""/>
        <dsp:cNvSpPr/>
      </dsp:nvSpPr>
      <dsp:spPr>
        <a:xfrm>
          <a:off x="5064591" y="1512159"/>
          <a:ext cx="1465914" cy="930855"/>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GB" sz="1200" b="1" kern="1200"/>
            <a:t>Physical EMA</a:t>
          </a:r>
        </a:p>
        <a:p>
          <a:pPr lvl="0" algn="ctr" defTabSz="533400">
            <a:lnSpc>
              <a:spcPct val="90000"/>
            </a:lnSpc>
            <a:spcBef>
              <a:spcPct val="0"/>
            </a:spcBef>
            <a:spcAft>
              <a:spcPct val="35000"/>
            </a:spcAft>
          </a:pPr>
          <a:r>
            <a:rPr lang="en-GB" sz="1200" b="1" kern="1200"/>
            <a:t>(PEMA)</a:t>
          </a:r>
        </a:p>
      </dsp:txBody>
      <dsp:txXfrm>
        <a:off x="5091855" y="1539423"/>
        <a:ext cx="1411386" cy="876327"/>
      </dsp:txXfrm>
    </dsp:sp>
    <dsp:sp modelId="{FD9D0DCD-56FF-44DA-9BF1-2540DDB2357D}">
      <dsp:nvSpPr>
        <dsp:cNvPr id="0" name=""/>
        <dsp:cNvSpPr/>
      </dsp:nvSpPr>
      <dsp:spPr>
        <a:xfrm>
          <a:off x="4005875" y="2714617"/>
          <a:ext cx="1465914" cy="930855"/>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99D756D3-623B-41A6-99C0-31B243237588}">
      <dsp:nvSpPr>
        <dsp:cNvPr id="0" name=""/>
        <dsp:cNvSpPr/>
      </dsp:nvSpPr>
      <dsp:spPr>
        <a:xfrm>
          <a:off x="4168755" y="2869352"/>
          <a:ext cx="1465914" cy="930855"/>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GB" sz="1200" b="1" kern="1200"/>
            <a:t>Past Orientated Tools</a:t>
          </a:r>
        </a:p>
      </dsp:txBody>
      <dsp:txXfrm>
        <a:off x="4196019" y="2896616"/>
        <a:ext cx="1411386" cy="876327"/>
      </dsp:txXfrm>
    </dsp:sp>
    <dsp:sp modelId="{B72E037F-F87E-4F5D-9ED8-5DEED8AE766E}">
      <dsp:nvSpPr>
        <dsp:cNvPr id="0" name=""/>
        <dsp:cNvSpPr/>
      </dsp:nvSpPr>
      <dsp:spPr>
        <a:xfrm>
          <a:off x="5797549" y="2714617"/>
          <a:ext cx="1465914" cy="930855"/>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E329171F-D1FF-4831-A66F-950E16462E62}">
      <dsp:nvSpPr>
        <dsp:cNvPr id="0" name=""/>
        <dsp:cNvSpPr/>
      </dsp:nvSpPr>
      <dsp:spPr>
        <a:xfrm>
          <a:off x="5960428" y="2869352"/>
          <a:ext cx="1465914" cy="930855"/>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GB" sz="1200" b="1" kern="1200"/>
            <a:t>Future Orientated Tools</a:t>
          </a:r>
        </a:p>
      </dsp:txBody>
      <dsp:txXfrm>
        <a:off x="5987692" y="2896616"/>
        <a:ext cx="1411386" cy="87632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D962F2-A721-482E-BC06-C407C64F8CBB}">
      <dsp:nvSpPr>
        <dsp:cNvPr id="0" name=""/>
        <dsp:cNvSpPr/>
      </dsp:nvSpPr>
      <dsp:spPr>
        <a:xfrm>
          <a:off x="1591" y="1014278"/>
          <a:ext cx="2167662" cy="1787867"/>
        </a:xfrm>
        <a:prstGeom prst="roundRect">
          <a:avLst>
            <a:gd name="adj" fmla="val 10000"/>
          </a:avLst>
        </a:prstGeom>
        <a:solidFill>
          <a:schemeClr val="dk1">
            <a:alpha val="90000"/>
            <a:tint val="40000"/>
            <a:hueOff val="0"/>
            <a:satOff val="0"/>
            <a:lumOff val="0"/>
            <a:alphaOff val="0"/>
          </a:schemeClr>
        </a:solidFill>
        <a:ln w="254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28575" rIns="28575" bIns="28575" numCol="1" spcCol="1270" anchor="t" anchorCtr="0">
          <a:noAutofit/>
        </a:bodyPr>
        <a:lstStyle/>
        <a:p>
          <a:pPr marL="114300" lvl="1" indent="-114300" algn="l" defTabSz="666750">
            <a:lnSpc>
              <a:spcPct val="90000"/>
            </a:lnSpc>
            <a:spcBef>
              <a:spcPct val="0"/>
            </a:spcBef>
            <a:spcAft>
              <a:spcPct val="15000"/>
            </a:spcAft>
            <a:buChar char="••"/>
          </a:pPr>
          <a:r>
            <a:rPr lang="en-GB" sz="1500" kern="1200"/>
            <a:t>Raw materials</a:t>
          </a:r>
        </a:p>
        <a:p>
          <a:pPr marL="114300" lvl="1" indent="-114300" algn="l" defTabSz="666750">
            <a:lnSpc>
              <a:spcPct val="90000"/>
            </a:lnSpc>
            <a:spcBef>
              <a:spcPct val="0"/>
            </a:spcBef>
            <a:spcAft>
              <a:spcPct val="15000"/>
            </a:spcAft>
            <a:buChar char="••"/>
          </a:pPr>
          <a:r>
            <a:rPr lang="en-GB" sz="1500" kern="1200"/>
            <a:t>Energy</a:t>
          </a:r>
        </a:p>
        <a:p>
          <a:pPr marL="114300" lvl="1" indent="-114300" algn="l" defTabSz="666750">
            <a:lnSpc>
              <a:spcPct val="90000"/>
            </a:lnSpc>
            <a:spcBef>
              <a:spcPct val="0"/>
            </a:spcBef>
            <a:spcAft>
              <a:spcPct val="15000"/>
            </a:spcAft>
            <a:buChar char="••"/>
          </a:pPr>
          <a:r>
            <a:rPr lang="en-GB" sz="1500" kern="1200"/>
            <a:t>Water</a:t>
          </a:r>
        </a:p>
      </dsp:txBody>
      <dsp:txXfrm>
        <a:off x="42735" y="1055422"/>
        <a:ext cx="2085374" cy="1322465"/>
      </dsp:txXfrm>
    </dsp:sp>
    <dsp:sp modelId="{B14EA24D-32D7-445D-8CD2-D19C20FB3947}">
      <dsp:nvSpPr>
        <dsp:cNvPr id="0" name=""/>
        <dsp:cNvSpPr/>
      </dsp:nvSpPr>
      <dsp:spPr>
        <a:xfrm>
          <a:off x="1212801" y="1415097"/>
          <a:ext cx="2427454" cy="2427454"/>
        </a:xfrm>
        <a:prstGeom prst="leftCircularArrow">
          <a:avLst>
            <a:gd name="adj1" fmla="val 3305"/>
            <a:gd name="adj2" fmla="val 408230"/>
            <a:gd name="adj3" fmla="val 2183741"/>
            <a:gd name="adj4" fmla="val 9024489"/>
            <a:gd name="adj5" fmla="val 3856"/>
          </a:avLst>
        </a:prstGeom>
        <a:solidFill>
          <a:schemeClr val="dk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C3759149-BE81-4E52-B86B-AB6C6B209078}">
      <dsp:nvSpPr>
        <dsp:cNvPr id="0" name=""/>
        <dsp:cNvSpPr/>
      </dsp:nvSpPr>
      <dsp:spPr>
        <a:xfrm>
          <a:off x="483294" y="2419031"/>
          <a:ext cx="1926810" cy="766229"/>
        </a:xfrm>
        <a:prstGeom prst="roundRect">
          <a:avLst>
            <a:gd name="adj" fmla="val 10000"/>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3815" tIns="29210" rIns="43815" bIns="29210" numCol="1" spcCol="1270" anchor="ctr" anchorCtr="0">
          <a:noAutofit/>
        </a:bodyPr>
        <a:lstStyle/>
        <a:p>
          <a:pPr lvl="0" algn="ctr" defTabSz="1022350">
            <a:lnSpc>
              <a:spcPct val="90000"/>
            </a:lnSpc>
            <a:spcBef>
              <a:spcPct val="0"/>
            </a:spcBef>
            <a:spcAft>
              <a:spcPct val="35000"/>
            </a:spcAft>
          </a:pPr>
          <a:r>
            <a:rPr lang="en-GB" sz="2300" kern="1200"/>
            <a:t>INPUTS</a:t>
          </a:r>
        </a:p>
      </dsp:txBody>
      <dsp:txXfrm>
        <a:off x="505736" y="2441473"/>
        <a:ext cx="1881926" cy="721345"/>
      </dsp:txXfrm>
    </dsp:sp>
    <dsp:sp modelId="{1B444658-C886-4CA1-B4ED-994BA463B01C}">
      <dsp:nvSpPr>
        <dsp:cNvPr id="0" name=""/>
        <dsp:cNvSpPr/>
      </dsp:nvSpPr>
      <dsp:spPr>
        <a:xfrm>
          <a:off x="2792187" y="1014278"/>
          <a:ext cx="2167662" cy="1787867"/>
        </a:xfrm>
        <a:prstGeom prst="roundRect">
          <a:avLst>
            <a:gd name="adj" fmla="val 10000"/>
          </a:avLst>
        </a:prstGeom>
        <a:solidFill>
          <a:schemeClr val="dk1">
            <a:alpha val="90000"/>
            <a:tint val="40000"/>
            <a:hueOff val="0"/>
            <a:satOff val="0"/>
            <a:lumOff val="0"/>
            <a:alphaOff val="0"/>
          </a:schemeClr>
        </a:solidFill>
        <a:ln w="254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28575" rIns="28575" bIns="28575" numCol="1" spcCol="1270" anchor="t" anchorCtr="0">
          <a:noAutofit/>
        </a:bodyPr>
        <a:lstStyle/>
        <a:p>
          <a:pPr marL="114300" lvl="1" indent="-114300" algn="l" defTabSz="666750">
            <a:lnSpc>
              <a:spcPct val="90000"/>
            </a:lnSpc>
            <a:spcBef>
              <a:spcPct val="0"/>
            </a:spcBef>
            <a:spcAft>
              <a:spcPct val="15000"/>
            </a:spcAft>
            <a:buChar char="••"/>
          </a:pPr>
          <a:r>
            <a:rPr lang="en-GB" sz="1500" kern="1200"/>
            <a:t>Business activities in the production of changing inputs into products and services</a:t>
          </a:r>
        </a:p>
      </dsp:txBody>
      <dsp:txXfrm>
        <a:off x="2833331" y="1438536"/>
        <a:ext cx="2085374" cy="1322465"/>
      </dsp:txXfrm>
    </dsp:sp>
    <dsp:sp modelId="{71616A6A-566D-429E-BCAC-B779AA02FF9F}">
      <dsp:nvSpPr>
        <dsp:cNvPr id="0" name=""/>
        <dsp:cNvSpPr/>
      </dsp:nvSpPr>
      <dsp:spPr>
        <a:xfrm>
          <a:off x="3985333" y="-96228"/>
          <a:ext cx="2704433" cy="2704433"/>
        </a:xfrm>
        <a:prstGeom prst="circularArrow">
          <a:avLst>
            <a:gd name="adj1" fmla="val 2967"/>
            <a:gd name="adj2" fmla="val 363504"/>
            <a:gd name="adj3" fmla="val 19460985"/>
            <a:gd name="adj4" fmla="val 12575511"/>
            <a:gd name="adj5" fmla="val 3461"/>
          </a:avLst>
        </a:prstGeom>
        <a:solidFill>
          <a:schemeClr val="dk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A2579500-D70A-4FE8-9C46-630D1DBC66DD}">
      <dsp:nvSpPr>
        <dsp:cNvPr id="0" name=""/>
        <dsp:cNvSpPr/>
      </dsp:nvSpPr>
      <dsp:spPr>
        <a:xfrm>
          <a:off x="3273889" y="631163"/>
          <a:ext cx="1926810" cy="766229"/>
        </a:xfrm>
        <a:prstGeom prst="roundRect">
          <a:avLst>
            <a:gd name="adj" fmla="val 10000"/>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3815" tIns="29210" rIns="43815" bIns="29210" numCol="1" spcCol="1270" anchor="ctr" anchorCtr="0">
          <a:noAutofit/>
        </a:bodyPr>
        <a:lstStyle/>
        <a:p>
          <a:pPr lvl="0" algn="ctr" defTabSz="1022350">
            <a:lnSpc>
              <a:spcPct val="90000"/>
            </a:lnSpc>
            <a:spcBef>
              <a:spcPct val="0"/>
            </a:spcBef>
            <a:spcAft>
              <a:spcPct val="35000"/>
            </a:spcAft>
          </a:pPr>
          <a:r>
            <a:rPr lang="en-GB" sz="2300" kern="1200"/>
            <a:t>BUSINESS ACTIVITY</a:t>
          </a:r>
        </a:p>
      </dsp:txBody>
      <dsp:txXfrm>
        <a:off x="3296331" y="653605"/>
        <a:ext cx="1881926" cy="721345"/>
      </dsp:txXfrm>
    </dsp:sp>
    <dsp:sp modelId="{C4A9B355-A1F3-4B97-BC32-37B5EF536D55}">
      <dsp:nvSpPr>
        <dsp:cNvPr id="0" name=""/>
        <dsp:cNvSpPr/>
      </dsp:nvSpPr>
      <dsp:spPr>
        <a:xfrm>
          <a:off x="5582782" y="1014278"/>
          <a:ext cx="2167662" cy="1787867"/>
        </a:xfrm>
        <a:prstGeom prst="roundRect">
          <a:avLst>
            <a:gd name="adj" fmla="val 10000"/>
          </a:avLst>
        </a:prstGeom>
        <a:solidFill>
          <a:schemeClr val="dk1">
            <a:alpha val="90000"/>
            <a:tint val="40000"/>
            <a:hueOff val="0"/>
            <a:satOff val="0"/>
            <a:lumOff val="0"/>
            <a:alphaOff val="0"/>
          </a:schemeClr>
        </a:solidFill>
        <a:ln w="254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28575" rIns="28575" bIns="28575" numCol="1" spcCol="1270" anchor="t" anchorCtr="0">
          <a:noAutofit/>
        </a:bodyPr>
        <a:lstStyle/>
        <a:p>
          <a:pPr marL="114300" lvl="1" indent="-114300" algn="l" defTabSz="666750">
            <a:lnSpc>
              <a:spcPct val="90000"/>
            </a:lnSpc>
            <a:spcBef>
              <a:spcPct val="0"/>
            </a:spcBef>
            <a:spcAft>
              <a:spcPct val="15000"/>
            </a:spcAft>
            <a:buChar char="••"/>
          </a:pPr>
          <a:r>
            <a:rPr lang="en-GB" sz="1500" kern="1200"/>
            <a:t>Energy usage</a:t>
          </a:r>
        </a:p>
        <a:p>
          <a:pPr marL="114300" lvl="1" indent="-114300" algn="l" defTabSz="666750">
            <a:lnSpc>
              <a:spcPct val="90000"/>
            </a:lnSpc>
            <a:spcBef>
              <a:spcPct val="0"/>
            </a:spcBef>
            <a:spcAft>
              <a:spcPct val="15000"/>
            </a:spcAft>
            <a:buChar char="••"/>
          </a:pPr>
          <a:r>
            <a:rPr lang="en-GB" sz="1500" kern="1200"/>
            <a:t>Water usage</a:t>
          </a:r>
        </a:p>
        <a:p>
          <a:pPr marL="114300" lvl="1" indent="-114300" algn="l" defTabSz="666750">
            <a:lnSpc>
              <a:spcPct val="90000"/>
            </a:lnSpc>
            <a:spcBef>
              <a:spcPct val="0"/>
            </a:spcBef>
            <a:spcAft>
              <a:spcPct val="15000"/>
            </a:spcAft>
            <a:buChar char="••"/>
          </a:pPr>
          <a:r>
            <a:rPr lang="en-GB" sz="1500" kern="1200"/>
            <a:t>Waste products</a:t>
          </a:r>
        </a:p>
        <a:p>
          <a:pPr marL="114300" lvl="1" indent="-114300" algn="l" defTabSz="666750">
            <a:lnSpc>
              <a:spcPct val="90000"/>
            </a:lnSpc>
            <a:spcBef>
              <a:spcPct val="0"/>
            </a:spcBef>
            <a:spcAft>
              <a:spcPct val="15000"/>
            </a:spcAft>
            <a:buChar char="••"/>
          </a:pPr>
          <a:r>
            <a:rPr lang="en-GB" sz="1500" kern="1200"/>
            <a:t>CO</a:t>
          </a:r>
          <a:r>
            <a:rPr lang="en-GB" sz="1500" kern="1200" baseline="-25000"/>
            <a:t>2</a:t>
          </a:r>
          <a:r>
            <a:rPr lang="en-GB" sz="1500" kern="1200"/>
            <a:t> emissions</a:t>
          </a:r>
        </a:p>
        <a:p>
          <a:pPr marL="114300" lvl="1" indent="-114300" algn="l" defTabSz="666750">
            <a:lnSpc>
              <a:spcPct val="90000"/>
            </a:lnSpc>
            <a:spcBef>
              <a:spcPct val="0"/>
            </a:spcBef>
            <a:spcAft>
              <a:spcPct val="15000"/>
            </a:spcAft>
            <a:buChar char="••"/>
          </a:pPr>
          <a:r>
            <a:rPr lang="en-GB" sz="1500" kern="1200"/>
            <a:t>Water pollution</a:t>
          </a:r>
        </a:p>
      </dsp:txBody>
      <dsp:txXfrm>
        <a:off x="5623926" y="1055422"/>
        <a:ext cx="2085374" cy="1322465"/>
      </dsp:txXfrm>
    </dsp:sp>
    <dsp:sp modelId="{4C81642D-07CD-4703-953D-E642D1ED290D}">
      <dsp:nvSpPr>
        <dsp:cNvPr id="0" name=""/>
        <dsp:cNvSpPr/>
      </dsp:nvSpPr>
      <dsp:spPr>
        <a:xfrm>
          <a:off x="6064485" y="2419031"/>
          <a:ext cx="1926810" cy="766229"/>
        </a:xfrm>
        <a:prstGeom prst="roundRect">
          <a:avLst>
            <a:gd name="adj" fmla="val 10000"/>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3815" tIns="29210" rIns="43815" bIns="29210" numCol="1" spcCol="1270" anchor="ctr" anchorCtr="0">
          <a:noAutofit/>
        </a:bodyPr>
        <a:lstStyle/>
        <a:p>
          <a:pPr lvl="0" algn="ctr" defTabSz="1022350">
            <a:lnSpc>
              <a:spcPct val="90000"/>
            </a:lnSpc>
            <a:spcBef>
              <a:spcPct val="0"/>
            </a:spcBef>
            <a:spcAft>
              <a:spcPct val="35000"/>
            </a:spcAft>
          </a:pPr>
          <a:r>
            <a:rPr lang="en-GB" sz="2300" kern="1200"/>
            <a:t>OUTPUTS</a:t>
          </a:r>
        </a:p>
      </dsp:txBody>
      <dsp:txXfrm>
        <a:off x="6086927" y="2441473"/>
        <a:ext cx="1881926" cy="721345"/>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67544" y="2060848"/>
            <a:ext cx="8229600" cy="4065315"/>
          </a:xfrm>
          <a:prstGeom prst="rect">
            <a:avLst/>
          </a:prstGeom>
        </p:spPr>
        <p:txBody>
          <a:bodyPr vert="horz" lIns="91440" tIns="45720" rIns="91440" bIns="45720" rtlCol="0">
            <a:normAutofit/>
          </a:bodyPr>
          <a:lstStyle/>
          <a:p>
            <a:pPr lvl="0"/>
            <a:r>
              <a:rPr lang="en-US" dirty="0" smtClean="0"/>
              <a:t>Strategic Managerial Accounting: hospitality, tourism &amp; events applications 6e</a:t>
            </a:r>
          </a:p>
          <a:p>
            <a:pPr lvl="0"/>
            <a:endParaRPr lang="cy-GB" dirty="0" smtClean="0"/>
          </a:p>
          <a:p>
            <a:pPr lvl="0"/>
            <a:endParaRPr lang="en-US" dirty="0"/>
          </a:p>
        </p:txBody>
      </p:sp>
      <p:sp>
        <p:nvSpPr>
          <p:cNvPr id="7" name="Text Box 14"/>
          <p:cNvSpPr txBox="1">
            <a:spLocks noChangeArrowheads="1"/>
          </p:cNvSpPr>
          <p:nvPr userDrawn="1"/>
        </p:nvSpPr>
        <p:spPr bwMode="auto">
          <a:xfrm>
            <a:off x="2039938" y="6497638"/>
            <a:ext cx="7104062" cy="360362"/>
          </a:xfrm>
          <a:prstGeom prst="rect">
            <a:avLst/>
          </a:prstGeom>
          <a:noFill/>
          <a:ln w="9525">
            <a:noFill/>
            <a:miter lim="800000"/>
            <a:headEnd/>
            <a:tailEnd/>
          </a:ln>
          <a:effectLst/>
        </p:spPr>
        <p:txBody>
          <a:bodyPr/>
          <a:lstStyle/>
          <a:p>
            <a:pPr algn="r" eaLnBrk="0" hangingPunct="0"/>
            <a:r>
              <a:rPr lang="en-GB" sz="900" dirty="0">
                <a:solidFill>
                  <a:schemeClr val="tx1"/>
                </a:solidFill>
                <a:latin typeface="Arial" pitchFamily="34" charset="0"/>
                <a:cs typeface="Arial" pitchFamily="34" charset="0"/>
              </a:rPr>
              <a:t>© </a:t>
            </a:r>
            <a:r>
              <a:rPr lang="en-GB" sz="900" dirty="0" smtClean="0">
                <a:solidFill>
                  <a:schemeClr val="tx1"/>
                </a:solidFill>
                <a:latin typeface="Arial" pitchFamily="34" charset="0"/>
                <a:cs typeface="Arial" pitchFamily="34" charset="0"/>
              </a:rPr>
              <a:t>2012 Jones </a:t>
            </a:r>
            <a:r>
              <a:rPr lang="en-GB" sz="900" dirty="0">
                <a:solidFill>
                  <a:schemeClr val="tx1"/>
                </a:solidFill>
                <a:latin typeface="Arial" pitchFamily="34" charset="0"/>
                <a:cs typeface="Arial" pitchFamily="34" charset="0"/>
              </a:rPr>
              <a:t>et al: </a:t>
            </a:r>
            <a:r>
              <a:rPr lang="en-GB" sz="900" i="1" dirty="0" smtClean="0">
                <a:solidFill>
                  <a:schemeClr val="tx1"/>
                </a:solidFill>
                <a:latin typeface="Arial" pitchFamily="34" charset="0"/>
                <a:cs typeface="Arial" pitchFamily="34" charset="0"/>
              </a:rPr>
              <a:t>Strategic</a:t>
            </a:r>
            <a:r>
              <a:rPr lang="en-GB" sz="900" i="1" baseline="0" dirty="0" smtClean="0">
                <a:solidFill>
                  <a:schemeClr val="tx1"/>
                </a:solidFill>
                <a:latin typeface="Arial" pitchFamily="34" charset="0"/>
                <a:cs typeface="Arial" pitchFamily="34" charset="0"/>
              </a:rPr>
              <a:t> Managerial Accounting: </a:t>
            </a:r>
            <a:r>
              <a:rPr lang="en-US" sz="900" i="1" dirty="0" smtClean="0">
                <a:solidFill>
                  <a:schemeClr val="tx1"/>
                </a:solidFill>
                <a:latin typeface="Arial" pitchFamily="34" charset="0"/>
                <a:cs typeface="Arial" pitchFamily="34" charset="0"/>
              </a:rPr>
              <a:t>Hospitality, Tourism &amp; Events Applications</a:t>
            </a:r>
            <a:r>
              <a:rPr lang="en-GB" sz="900" i="1" dirty="0" smtClean="0">
                <a:solidFill>
                  <a:schemeClr val="tx1"/>
                </a:solidFill>
                <a:latin typeface="Arial" pitchFamily="34" charset="0"/>
                <a:cs typeface="Arial" pitchFamily="34" charset="0"/>
              </a:rPr>
              <a:t> </a:t>
            </a:r>
            <a:r>
              <a:rPr lang="en-GB" sz="900" dirty="0" smtClean="0">
                <a:solidFill>
                  <a:schemeClr val="tx1"/>
                </a:solidFill>
                <a:latin typeface="Arial" pitchFamily="34" charset="0"/>
                <a:cs typeface="Arial" pitchFamily="34" charset="0"/>
              </a:rPr>
              <a:t>6thedition</a:t>
            </a:r>
            <a:r>
              <a:rPr lang="en-GB" sz="900" dirty="0">
                <a:solidFill>
                  <a:schemeClr val="tx1"/>
                </a:solidFill>
                <a:latin typeface="Arial" pitchFamily="34" charset="0"/>
                <a:cs typeface="Arial" pitchFamily="34" charset="0"/>
              </a:rPr>
              <a:t>, </a:t>
            </a:r>
            <a:r>
              <a:rPr lang="en-GB" sz="900" dirty="0" err="1" smtClean="0">
                <a:solidFill>
                  <a:schemeClr val="tx1"/>
                </a:solidFill>
                <a:latin typeface="Arial" pitchFamily="34" charset="0"/>
                <a:cs typeface="Arial" pitchFamily="34" charset="0"/>
              </a:rPr>
              <a:t>Goodfellow</a:t>
            </a:r>
            <a:r>
              <a:rPr lang="en-GB" sz="900" dirty="0" smtClean="0">
                <a:solidFill>
                  <a:schemeClr val="tx1"/>
                </a:solidFill>
                <a:latin typeface="Arial" pitchFamily="34" charset="0"/>
                <a:cs typeface="Arial" pitchFamily="34" charset="0"/>
              </a:rPr>
              <a:t> </a:t>
            </a:r>
            <a:r>
              <a:rPr lang="en-GB" sz="900" dirty="0">
                <a:solidFill>
                  <a:schemeClr val="tx1"/>
                </a:solidFill>
                <a:latin typeface="Arial" pitchFamily="34" charset="0"/>
                <a:cs typeface="Arial" pitchFamily="34" charset="0"/>
              </a:rPr>
              <a:t>Publishers</a:t>
            </a:r>
          </a:p>
        </p:txBody>
      </p:sp>
      <p:pic>
        <p:nvPicPr>
          <p:cNvPr id="8" name="Picture 7" descr="GP_JONES_WEB.jpg"/>
          <p:cNvPicPr>
            <a:picLocks noChangeAspect="1"/>
          </p:cNvPicPr>
          <p:nvPr userDrawn="1"/>
        </p:nvPicPr>
        <p:blipFill>
          <a:blip r:embed="rId3" cstate="print"/>
          <a:stretch>
            <a:fillRect/>
          </a:stretch>
        </p:blipFill>
        <p:spPr>
          <a:xfrm>
            <a:off x="7452320" y="260647"/>
            <a:ext cx="1276475" cy="1662841"/>
          </a:xfrm>
          <a:prstGeom prst="rect">
            <a:avLst/>
          </a:prstGeom>
        </p:spPr>
      </p:pic>
      <p:pic>
        <p:nvPicPr>
          <p:cNvPr id="9" name="Picture 8" descr="GP LOGO1.jpg"/>
          <p:cNvPicPr>
            <a:picLocks noChangeAspect="1"/>
          </p:cNvPicPr>
          <p:nvPr userDrawn="1"/>
        </p:nvPicPr>
        <p:blipFill>
          <a:blip r:embed="rId4" cstate="print"/>
          <a:stretch>
            <a:fillRect/>
          </a:stretch>
        </p:blipFill>
        <p:spPr>
          <a:xfrm>
            <a:off x="395536" y="6165304"/>
            <a:ext cx="504056" cy="485347"/>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914400" rtl="0" eaLnBrk="1" latinLnBrk="0" hangingPunct="1">
        <a:spcBef>
          <a:spcPct val="0"/>
        </a:spcBef>
        <a:buNone/>
        <a:defRPr sz="3200" kern="1200">
          <a:solidFill>
            <a:schemeClr val="tx1"/>
          </a:solidFill>
          <a:latin typeface="Verdana" pitchFamily="34" charset="0"/>
          <a:ea typeface="+mj-ea"/>
          <a:cs typeface="+mj-cs"/>
        </a:defRPr>
      </a:lvl1pPr>
    </p:titleStyle>
    <p:bodyStyle>
      <a:lvl1pPr marL="342900" indent="-342900" algn="ctr" defTabSz="914400" rtl="0" eaLnBrk="1" latinLnBrk="0" hangingPunct="1">
        <a:spcBef>
          <a:spcPct val="20000"/>
        </a:spcBef>
        <a:buFont typeface="Arial" pitchFamily="34" charset="0"/>
        <a:buNone/>
        <a:defRPr sz="3200" b="1" kern="1200" baseline="0">
          <a:solidFill>
            <a:schemeClr val="tx1"/>
          </a:solidFill>
          <a:latin typeface="Verdana"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Verdana"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Verdana"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Chapter 18</a:t>
            </a:r>
            <a:endParaRPr lang="en-US" b="1" dirty="0">
              <a:solidFill>
                <a:schemeClr val="bg1"/>
              </a:solidFill>
            </a:endParaRPr>
          </a:p>
        </p:txBody>
      </p:sp>
      <p:sp>
        <p:nvSpPr>
          <p:cNvPr id="3" name="Subtitle 2"/>
          <p:cNvSpPr>
            <a:spLocks noGrp="1"/>
          </p:cNvSpPr>
          <p:nvPr>
            <p:ph type="subTitle" idx="1"/>
          </p:nvPr>
        </p:nvSpPr>
        <p:spPr>
          <a:xfrm>
            <a:off x="683568" y="2060848"/>
            <a:ext cx="8064896" cy="3816424"/>
          </a:xfrm>
          <a:solidFill>
            <a:schemeClr val="tx2">
              <a:lumMod val="50000"/>
            </a:schemeClr>
          </a:solidFill>
        </p:spPr>
        <p:txBody>
          <a:bodyPr/>
          <a:lstStyle/>
          <a:p>
            <a:endParaRPr lang="en-US" dirty="0" smtClean="0">
              <a:solidFill>
                <a:schemeClr val="bg1"/>
              </a:solidFill>
            </a:endParaRPr>
          </a:p>
          <a:p>
            <a:endParaRPr lang="en-US" dirty="0">
              <a:solidFill>
                <a:schemeClr val="bg1"/>
              </a:solidFill>
            </a:endParaRPr>
          </a:p>
          <a:p>
            <a:r>
              <a:rPr lang="en-US" dirty="0" smtClean="0">
                <a:solidFill>
                  <a:schemeClr val="bg1"/>
                </a:solidFill>
              </a:rPr>
              <a:t>Sustainability </a:t>
            </a:r>
            <a:r>
              <a:rPr lang="en-US" dirty="0">
                <a:solidFill>
                  <a:schemeClr val="bg1"/>
                </a:solidFill>
              </a:rPr>
              <a:t>&amp; Environmental Management Accounting (EMA) </a:t>
            </a:r>
            <a:endParaRPr lang="en-US" dirty="0" smtClean="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Categories for Environmental Costs </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lstStyle/>
          <a:p>
            <a:pPr algn="l"/>
            <a:endParaRPr lang="en-US" dirty="0">
              <a:solidFill>
                <a:schemeClr val="tx2">
                  <a:lumMod val="75000"/>
                </a:schemeClr>
              </a:solidFill>
            </a:endParaRPr>
          </a:p>
          <a:p>
            <a:pPr algn="l"/>
            <a:endParaRPr lang="en-US" dirty="0">
              <a:solidFill>
                <a:schemeClr val="tx2">
                  <a:lumMod val="75000"/>
                </a:schemeClr>
              </a:solidFill>
            </a:endParaRPr>
          </a:p>
        </p:txBody>
      </p:sp>
      <p:sp>
        <p:nvSpPr>
          <p:cNvPr id="5" name="Rectangle 4"/>
          <p:cNvSpPr/>
          <p:nvPr/>
        </p:nvSpPr>
        <p:spPr>
          <a:xfrm>
            <a:off x="683568" y="1916832"/>
            <a:ext cx="8208912" cy="4278094"/>
          </a:xfrm>
          <a:prstGeom prst="rect">
            <a:avLst/>
          </a:prstGeom>
        </p:spPr>
        <p:txBody>
          <a:bodyPr wrap="square">
            <a:spAutoFit/>
          </a:bodyPr>
          <a:lstStyle/>
          <a:p>
            <a:pPr lvl="0"/>
            <a:r>
              <a:rPr lang="en-GB" sz="1600" b="1" dirty="0">
                <a:solidFill>
                  <a:schemeClr val="tx2">
                    <a:lumMod val="75000"/>
                  </a:schemeClr>
                </a:solidFill>
                <a:latin typeface="Verdana" pitchFamily="34" charset="0"/>
                <a:ea typeface="Verdana" pitchFamily="34" charset="0"/>
                <a:cs typeface="Verdana" pitchFamily="34" charset="0"/>
              </a:rPr>
              <a:t>Environmental Prevention Costs</a:t>
            </a:r>
            <a:r>
              <a:rPr lang="en-GB" sz="1600" dirty="0">
                <a:solidFill>
                  <a:schemeClr val="tx2">
                    <a:lumMod val="75000"/>
                  </a:schemeClr>
                </a:solidFill>
                <a:latin typeface="Verdana" pitchFamily="34" charset="0"/>
                <a:ea typeface="Verdana" pitchFamily="34" charset="0"/>
                <a:cs typeface="Verdana" pitchFamily="34" charset="0"/>
              </a:rPr>
              <a:t> – These are the costs incurred in order to safeguard the environment and will include designing and monitoring processes to reduce waste, staff training, meeting required standards</a:t>
            </a:r>
            <a:r>
              <a:rPr lang="en-GB" sz="1600" dirty="0" smtClean="0">
                <a:solidFill>
                  <a:schemeClr val="tx2">
                    <a:lumMod val="75000"/>
                  </a:schemeClr>
                </a:solidFill>
                <a:latin typeface="Verdana" pitchFamily="34" charset="0"/>
                <a:ea typeface="Verdana" pitchFamily="34" charset="0"/>
                <a:cs typeface="Verdana" pitchFamily="34" charset="0"/>
              </a:rPr>
              <a:t>.</a:t>
            </a:r>
          </a:p>
          <a:p>
            <a:pPr lvl="0"/>
            <a:endParaRPr lang="en-GB" sz="1600" dirty="0">
              <a:solidFill>
                <a:schemeClr val="tx2">
                  <a:lumMod val="75000"/>
                </a:schemeClr>
              </a:solidFill>
              <a:latin typeface="Verdana" pitchFamily="34" charset="0"/>
              <a:ea typeface="Verdana" pitchFamily="34" charset="0"/>
              <a:cs typeface="Verdana" pitchFamily="34" charset="0"/>
            </a:endParaRPr>
          </a:p>
          <a:p>
            <a:pPr lvl="0"/>
            <a:r>
              <a:rPr lang="en-GB" sz="1600" b="1" dirty="0">
                <a:solidFill>
                  <a:schemeClr val="tx2">
                    <a:lumMod val="75000"/>
                  </a:schemeClr>
                </a:solidFill>
                <a:latin typeface="Verdana" pitchFamily="34" charset="0"/>
                <a:ea typeface="Verdana" pitchFamily="34" charset="0"/>
                <a:cs typeface="Verdana" pitchFamily="34" charset="0"/>
              </a:rPr>
              <a:t>Environmental Detection Costs</a:t>
            </a:r>
            <a:r>
              <a:rPr lang="en-GB" sz="1600" dirty="0">
                <a:solidFill>
                  <a:schemeClr val="tx2">
                    <a:lumMod val="75000"/>
                  </a:schemeClr>
                </a:solidFill>
                <a:latin typeface="Verdana" pitchFamily="34" charset="0"/>
                <a:ea typeface="Verdana" pitchFamily="34" charset="0"/>
                <a:cs typeface="Verdana" pitchFamily="34" charset="0"/>
              </a:rPr>
              <a:t> – These are the costs incurred in ensuring the organisation complies with legislation, regulations and voluntary standards and will include testing and inspection of processes and waste</a:t>
            </a:r>
            <a:r>
              <a:rPr lang="en-GB" sz="1600" dirty="0" smtClean="0">
                <a:solidFill>
                  <a:schemeClr val="tx2">
                    <a:lumMod val="75000"/>
                  </a:schemeClr>
                </a:solidFill>
                <a:latin typeface="Verdana" pitchFamily="34" charset="0"/>
                <a:ea typeface="Verdana" pitchFamily="34" charset="0"/>
                <a:cs typeface="Verdana" pitchFamily="34" charset="0"/>
              </a:rPr>
              <a:t>.</a:t>
            </a:r>
          </a:p>
          <a:p>
            <a:pPr lvl="0"/>
            <a:endParaRPr lang="en-GB" sz="1600" dirty="0">
              <a:solidFill>
                <a:schemeClr val="tx2">
                  <a:lumMod val="75000"/>
                </a:schemeClr>
              </a:solidFill>
              <a:latin typeface="Verdana" pitchFamily="34" charset="0"/>
              <a:ea typeface="Verdana" pitchFamily="34" charset="0"/>
              <a:cs typeface="Verdana" pitchFamily="34" charset="0"/>
            </a:endParaRPr>
          </a:p>
          <a:p>
            <a:pPr lvl="0"/>
            <a:r>
              <a:rPr lang="en-GB" sz="1600" b="1" dirty="0">
                <a:solidFill>
                  <a:schemeClr val="tx2">
                    <a:lumMod val="75000"/>
                  </a:schemeClr>
                </a:solidFill>
                <a:latin typeface="Verdana" pitchFamily="34" charset="0"/>
                <a:ea typeface="Verdana" pitchFamily="34" charset="0"/>
                <a:cs typeface="Verdana" pitchFamily="34" charset="0"/>
              </a:rPr>
              <a:t>Environmental Internal Failure Costs</a:t>
            </a:r>
            <a:r>
              <a:rPr lang="en-GB" sz="1600" dirty="0">
                <a:solidFill>
                  <a:schemeClr val="tx2">
                    <a:lumMod val="75000"/>
                  </a:schemeClr>
                </a:solidFill>
                <a:latin typeface="Verdana" pitchFamily="34" charset="0"/>
                <a:ea typeface="Verdana" pitchFamily="34" charset="0"/>
                <a:cs typeface="Verdana" pitchFamily="34" charset="0"/>
              </a:rPr>
              <a:t> – These are costs incurred following the production of waste or contaminants which have not been released into the environment and will include recycling scrap and disposing of toxic chemicals</a:t>
            </a:r>
            <a:r>
              <a:rPr lang="en-GB" sz="1600" dirty="0" smtClean="0">
                <a:solidFill>
                  <a:schemeClr val="tx2">
                    <a:lumMod val="75000"/>
                  </a:schemeClr>
                </a:solidFill>
                <a:latin typeface="Verdana" pitchFamily="34" charset="0"/>
                <a:ea typeface="Verdana" pitchFamily="34" charset="0"/>
                <a:cs typeface="Verdana" pitchFamily="34" charset="0"/>
              </a:rPr>
              <a:t>.</a:t>
            </a:r>
          </a:p>
          <a:p>
            <a:pPr lvl="0"/>
            <a:endParaRPr lang="en-GB" sz="1600" dirty="0">
              <a:solidFill>
                <a:schemeClr val="tx2">
                  <a:lumMod val="75000"/>
                </a:schemeClr>
              </a:solidFill>
              <a:latin typeface="Verdana" pitchFamily="34" charset="0"/>
              <a:ea typeface="Verdana" pitchFamily="34" charset="0"/>
              <a:cs typeface="Verdana" pitchFamily="34" charset="0"/>
            </a:endParaRPr>
          </a:p>
          <a:p>
            <a:pPr lvl="0"/>
            <a:r>
              <a:rPr lang="en-GB" sz="1600" b="1" dirty="0">
                <a:solidFill>
                  <a:schemeClr val="tx2">
                    <a:lumMod val="75000"/>
                  </a:schemeClr>
                </a:solidFill>
                <a:latin typeface="Verdana" pitchFamily="34" charset="0"/>
                <a:ea typeface="Verdana" pitchFamily="34" charset="0"/>
                <a:cs typeface="Verdana" pitchFamily="34" charset="0"/>
              </a:rPr>
              <a:t>Environmental External Failure Costs</a:t>
            </a:r>
            <a:r>
              <a:rPr lang="en-GB" sz="1600" dirty="0">
                <a:solidFill>
                  <a:schemeClr val="tx2">
                    <a:lumMod val="75000"/>
                  </a:schemeClr>
                </a:solidFill>
                <a:latin typeface="Verdana" pitchFamily="34" charset="0"/>
                <a:ea typeface="Verdana" pitchFamily="34" charset="0"/>
                <a:cs typeface="Verdana" pitchFamily="34" charset="0"/>
              </a:rPr>
              <a:t>   – These are costs incurred following the production of waste or contaminants which have been released into the environment and will include cleaning up contaminated areas and compensation payments.</a:t>
            </a:r>
          </a:p>
        </p:txBody>
      </p:sp>
    </p:spTree>
    <p:extLst>
      <p:ext uri="{BB962C8B-B14F-4D97-AF65-F5344CB8AC3E}">
        <p14:creationId xmlns:p14="http://schemas.microsoft.com/office/powerpoint/2010/main" val="40303570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Example </a:t>
            </a:r>
            <a:br>
              <a:rPr lang="en-US" b="1" dirty="0" smtClean="0">
                <a:solidFill>
                  <a:schemeClr val="bg1"/>
                </a:solidFill>
              </a:rPr>
            </a:br>
            <a:r>
              <a:rPr lang="en-US" b="1" dirty="0" smtClean="0">
                <a:solidFill>
                  <a:schemeClr val="bg1"/>
                </a:solidFill>
              </a:rPr>
              <a:t>reducing towel usage </a:t>
            </a:r>
            <a:r>
              <a:rPr lang="en-US" b="1" dirty="0" smtClean="0">
                <a:solidFill>
                  <a:schemeClr val="bg1"/>
                </a:solidFill>
              </a:rPr>
              <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lstStyle/>
          <a:p>
            <a:pPr algn="l"/>
            <a:endParaRPr lang="en-US" dirty="0" smtClean="0">
              <a:solidFill>
                <a:schemeClr val="tx2">
                  <a:lumMod val="75000"/>
                </a:schemeClr>
              </a:solidFill>
            </a:endParaRPr>
          </a:p>
          <a:p>
            <a:pPr algn="l"/>
            <a:endParaRPr lang="en-US" dirty="0">
              <a:solidFill>
                <a:schemeClr val="tx2">
                  <a:lumMod val="75000"/>
                </a:schemeClr>
              </a:solidFill>
            </a:endParaRPr>
          </a:p>
        </p:txBody>
      </p:sp>
      <p:graphicFrame>
        <p:nvGraphicFramePr>
          <p:cNvPr id="7" name="Chart 6"/>
          <p:cNvGraphicFramePr>
            <a:graphicFrameLocks/>
          </p:cNvGraphicFramePr>
          <p:nvPr>
            <p:extLst>
              <p:ext uri="{D42A27DB-BD31-4B8C-83A1-F6EECF244321}">
                <p14:modId xmlns:p14="http://schemas.microsoft.com/office/powerpoint/2010/main" val="3173482421"/>
              </p:ext>
            </p:extLst>
          </p:nvPr>
        </p:nvGraphicFramePr>
        <p:xfrm>
          <a:off x="1619672" y="1988840"/>
          <a:ext cx="5832648" cy="424847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956986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Example </a:t>
            </a:r>
            <a:br>
              <a:rPr lang="en-US" b="1" dirty="0" smtClean="0">
                <a:solidFill>
                  <a:schemeClr val="bg1"/>
                </a:solidFill>
              </a:rPr>
            </a:br>
            <a:r>
              <a:rPr lang="en-US" b="1" dirty="0" smtClean="0">
                <a:solidFill>
                  <a:schemeClr val="bg1"/>
                </a:solidFill>
              </a:rPr>
              <a:t>reducing towel usage </a:t>
            </a:r>
            <a:r>
              <a:rPr lang="en-US" b="1" dirty="0" smtClean="0">
                <a:solidFill>
                  <a:schemeClr val="bg1"/>
                </a:solidFill>
              </a:rPr>
              <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lstStyle/>
          <a:p>
            <a:pPr algn="l"/>
            <a:endParaRPr lang="en-US" dirty="0" smtClean="0">
              <a:solidFill>
                <a:schemeClr val="tx2">
                  <a:lumMod val="75000"/>
                </a:schemeClr>
              </a:solidFill>
            </a:endParaRPr>
          </a:p>
          <a:p>
            <a:pPr algn="l"/>
            <a:endParaRPr lang="en-US" dirty="0">
              <a:solidFill>
                <a:schemeClr val="tx2">
                  <a:lumMod val="75000"/>
                </a:schemeClr>
              </a:solidFill>
            </a:endParaRPr>
          </a:p>
        </p:txBody>
      </p:sp>
      <p:graphicFrame>
        <p:nvGraphicFramePr>
          <p:cNvPr id="5" name="Chart 4"/>
          <p:cNvGraphicFramePr>
            <a:graphicFrameLocks/>
          </p:cNvGraphicFramePr>
          <p:nvPr>
            <p:extLst>
              <p:ext uri="{D42A27DB-BD31-4B8C-83A1-F6EECF244321}">
                <p14:modId xmlns:p14="http://schemas.microsoft.com/office/powerpoint/2010/main" val="542573580"/>
              </p:ext>
            </p:extLst>
          </p:nvPr>
        </p:nvGraphicFramePr>
        <p:xfrm>
          <a:off x="1043608" y="2060848"/>
          <a:ext cx="6081092" cy="413772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998751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Categories for Environmental Costs </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lstStyle/>
          <a:p>
            <a:pPr algn="l"/>
            <a:endParaRPr lang="en-US" dirty="0">
              <a:solidFill>
                <a:schemeClr val="tx2">
                  <a:lumMod val="75000"/>
                </a:schemeClr>
              </a:solidFill>
            </a:endParaRPr>
          </a:p>
          <a:p>
            <a:pPr algn="l"/>
            <a:endParaRPr lang="en-US" dirty="0">
              <a:solidFill>
                <a:schemeClr val="tx2">
                  <a:lumMod val="75000"/>
                </a:schemeClr>
              </a:solidFill>
            </a:endParaRPr>
          </a:p>
        </p:txBody>
      </p:sp>
      <p:graphicFrame>
        <p:nvGraphicFramePr>
          <p:cNvPr id="4" name="Diagram 3"/>
          <p:cNvGraphicFramePr/>
          <p:nvPr>
            <p:extLst>
              <p:ext uri="{D42A27DB-BD31-4B8C-83A1-F6EECF244321}">
                <p14:modId xmlns:p14="http://schemas.microsoft.com/office/powerpoint/2010/main" val="588717042"/>
              </p:ext>
            </p:extLst>
          </p:nvPr>
        </p:nvGraphicFramePr>
        <p:xfrm>
          <a:off x="683568" y="2148840"/>
          <a:ext cx="7848872" cy="38004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323346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Categories for Environmental Costs </a:t>
            </a:r>
            <a:br>
              <a:rPr lang="en-US" b="1" dirty="0" smtClean="0">
                <a:solidFill>
                  <a:schemeClr val="bg1"/>
                </a:solidFill>
              </a:rPr>
            </a:br>
            <a:endParaRPr lang="en-US" b="1" dirty="0">
              <a:solidFill>
                <a:schemeClr val="bg1"/>
              </a:solidFill>
            </a:endParaRPr>
          </a:p>
        </p:txBody>
      </p:sp>
      <p:sp>
        <p:nvSpPr>
          <p:cNvPr id="5" name="Rectangle 4"/>
          <p:cNvSpPr/>
          <p:nvPr/>
        </p:nvSpPr>
        <p:spPr>
          <a:xfrm>
            <a:off x="827584" y="1905507"/>
            <a:ext cx="7920880" cy="4524315"/>
          </a:xfrm>
          <a:prstGeom prst="rect">
            <a:avLst/>
          </a:prstGeom>
        </p:spPr>
        <p:txBody>
          <a:bodyPr wrap="square">
            <a:spAutoFit/>
          </a:bodyPr>
          <a:lstStyle/>
          <a:p>
            <a:r>
              <a:rPr lang="en-GB" sz="1600" b="1" dirty="0">
                <a:solidFill>
                  <a:schemeClr val="tx2">
                    <a:lumMod val="75000"/>
                  </a:schemeClr>
                </a:solidFill>
                <a:latin typeface="Verdana" pitchFamily="34" charset="0"/>
                <a:ea typeface="Verdana" pitchFamily="34" charset="0"/>
                <a:cs typeface="Verdana" pitchFamily="34" charset="0"/>
              </a:rPr>
              <a:t>MEMA – past orientated</a:t>
            </a:r>
            <a:r>
              <a:rPr lang="en-GB" sz="1600" dirty="0">
                <a:solidFill>
                  <a:schemeClr val="tx2">
                    <a:lumMod val="75000"/>
                  </a:schemeClr>
                </a:solidFill>
                <a:latin typeface="Verdana" pitchFamily="34" charset="0"/>
                <a:ea typeface="Verdana" pitchFamily="34" charset="0"/>
                <a:cs typeface="Verdana" pitchFamily="34" charset="0"/>
              </a:rPr>
              <a:t> examples include reporting environmental spending and external disclosure of environmental related items in monetary value’</a:t>
            </a:r>
          </a:p>
          <a:p>
            <a:r>
              <a:rPr lang="en-GB" sz="1600" b="1" dirty="0">
                <a:solidFill>
                  <a:schemeClr val="tx2">
                    <a:lumMod val="75000"/>
                  </a:schemeClr>
                </a:solidFill>
                <a:latin typeface="Verdana" pitchFamily="34" charset="0"/>
                <a:ea typeface="Verdana" pitchFamily="34" charset="0"/>
                <a:cs typeface="Verdana" pitchFamily="34" charset="0"/>
              </a:rPr>
              <a:t>MEMA – future orientated</a:t>
            </a:r>
            <a:r>
              <a:rPr lang="en-GB" sz="1600" dirty="0">
                <a:solidFill>
                  <a:schemeClr val="tx2">
                    <a:lumMod val="75000"/>
                  </a:schemeClr>
                </a:solidFill>
                <a:latin typeface="Verdana" pitchFamily="34" charset="0"/>
                <a:ea typeface="Verdana" pitchFamily="34" charset="0"/>
                <a:cs typeface="Verdana" pitchFamily="34" charset="0"/>
              </a:rPr>
              <a:t> examples include the budgeting for environmental expenditure, longer term capital investment appraisal (CIA), calculating the costs or financial savings of environmental projects.</a:t>
            </a:r>
          </a:p>
          <a:p>
            <a:r>
              <a:rPr lang="en-GB" sz="1600" b="1" dirty="0">
                <a:solidFill>
                  <a:schemeClr val="tx2">
                    <a:lumMod val="75000"/>
                  </a:schemeClr>
                </a:solidFill>
                <a:latin typeface="Verdana" pitchFamily="34" charset="0"/>
                <a:ea typeface="Verdana" pitchFamily="34" charset="0"/>
                <a:cs typeface="Verdana" pitchFamily="34" charset="0"/>
              </a:rPr>
              <a:t>PEMA – past orientated</a:t>
            </a:r>
            <a:r>
              <a:rPr lang="en-GB" sz="1600" dirty="0">
                <a:solidFill>
                  <a:schemeClr val="tx2">
                    <a:lumMod val="75000"/>
                  </a:schemeClr>
                </a:solidFill>
                <a:latin typeface="Verdana" pitchFamily="34" charset="0"/>
                <a:ea typeface="Verdana" pitchFamily="34" charset="0"/>
                <a:cs typeface="Verdana" pitchFamily="34" charset="0"/>
              </a:rPr>
              <a:t> examples could include records of past material, energy and water usage in physical quantities, benchmarking and evaluating environmental performance against environmental budgets and benchmark data.  Such data may also be reported: externally; directly to stakeholders; or perhaps government agencies if required.</a:t>
            </a:r>
          </a:p>
          <a:p>
            <a:r>
              <a:rPr lang="en-GB" sz="1600" b="1" dirty="0">
                <a:solidFill>
                  <a:schemeClr val="tx2">
                    <a:lumMod val="75000"/>
                  </a:schemeClr>
                </a:solidFill>
                <a:latin typeface="Verdana" pitchFamily="34" charset="0"/>
                <a:ea typeface="Verdana" pitchFamily="34" charset="0"/>
                <a:cs typeface="Verdana" pitchFamily="34" charset="0"/>
              </a:rPr>
              <a:t>PEMA – future orientated</a:t>
            </a:r>
            <a:r>
              <a:rPr lang="en-GB" sz="1600" dirty="0">
                <a:solidFill>
                  <a:schemeClr val="tx2">
                    <a:lumMod val="75000"/>
                  </a:schemeClr>
                </a:solidFill>
                <a:latin typeface="Verdana" pitchFamily="34" charset="0"/>
                <a:ea typeface="Verdana" pitchFamily="34" charset="0"/>
                <a:cs typeface="Verdana" pitchFamily="34" charset="0"/>
              </a:rPr>
              <a:t> examples include budgeting and investment appraisal, but in physical, not monetary terms as in MEMA.  The setting of physical quantity targets of resource usage, or CO</a:t>
            </a:r>
            <a:r>
              <a:rPr lang="en-GB" sz="1600" baseline="-25000" dirty="0">
                <a:solidFill>
                  <a:schemeClr val="tx2">
                    <a:lumMod val="75000"/>
                  </a:schemeClr>
                </a:solidFill>
                <a:latin typeface="Verdana" pitchFamily="34" charset="0"/>
                <a:ea typeface="Verdana" pitchFamily="34" charset="0"/>
                <a:cs typeface="Verdana" pitchFamily="34" charset="0"/>
              </a:rPr>
              <a:t>2</a:t>
            </a:r>
            <a:r>
              <a:rPr lang="en-GB" sz="1600" dirty="0">
                <a:solidFill>
                  <a:schemeClr val="tx2">
                    <a:lumMod val="75000"/>
                  </a:schemeClr>
                </a:solidFill>
                <a:latin typeface="Verdana" pitchFamily="34" charset="0"/>
                <a:ea typeface="Verdana" pitchFamily="34" charset="0"/>
                <a:cs typeface="Verdana" pitchFamily="34" charset="0"/>
              </a:rPr>
              <a:t> emission targets for example.  This could be amending internal processes and procedures of production and service to ones that are more environmentally friendly; this could include environmental requirements stipulated to suppliers to the organisation.</a:t>
            </a:r>
          </a:p>
        </p:txBody>
      </p:sp>
    </p:spTree>
    <p:extLst>
      <p:ext uri="{BB962C8B-B14F-4D97-AF65-F5344CB8AC3E}">
        <p14:creationId xmlns:p14="http://schemas.microsoft.com/office/powerpoint/2010/main" val="1845186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EMA </a:t>
            </a:r>
            <a:r>
              <a:rPr lang="en-US" b="1" dirty="0" smtClean="0">
                <a:solidFill>
                  <a:schemeClr val="bg1"/>
                </a:solidFill>
              </a:rPr>
              <a:t>Techniques </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lstStyle/>
          <a:p>
            <a:pPr marL="457200" indent="-457200" algn="l">
              <a:buFont typeface="Wingdings" pitchFamily="2" charset="2"/>
              <a:buChar char="Ø"/>
            </a:pPr>
            <a:r>
              <a:rPr lang="en-US" dirty="0" err="1" smtClean="0">
                <a:solidFill>
                  <a:schemeClr val="tx2">
                    <a:lumMod val="75000"/>
                  </a:schemeClr>
                </a:solidFill>
              </a:rPr>
              <a:t>Input/Output</a:t>
            </a:r>
            <a:r>
              <a:rPr lang="en-US" dirty="0" smtClean="0">
                <a:solidFill>
                  <a:schemeClr val="tx2">
                    <a:lumMod val="75000"/>
                  </a:schemeClr>
                </a:solidFill>
              </a:rPr>
              <a:t> Analysis</a:t>
            </a:r>
          </a:p>
          <a:p>
            <a:pPr marL="457200" indent="-457200" algn="l">
              <a:buFont typeface="Wingdings" pitchFamily="2" charset="2"/>
              <a:buChar char="Ø"/>
            </a:pPr>
            <a:r>
              <a:rPr lang="en-US" dirty="0" smtClean="0">
                <a:solidFill>
                  <a:schemeClr val="tx2">
                    <a:lumMod val="75000"/>
                  </a:schemeClr>
                </a:solidFill>
              </a:rPr>
              <a:t>Flow Cost Accounting</a:t>
            </a:r>
          </a:p>
          <a:p>
            <a:pPr marL="457200" indent="-457200" algn="l">
              <a:buFont typeface="Wingdings" pitchFamily="2" charset="2"/>
              <a:buChar char="Ø"/>
            </a:pPr>
            <a:r>
              <a:rPr lang="en-US" dirty="0" smtClean="0">
                <a:solidFill>
                  <a:schemeClr val="tx2">
                    <a:lumMod val="75000"/>
                  </a:schemeClr>
                </a:solidFill>
              </a:rPr>
              <a:t>Environmental Activity Based Costing</a:t>
            </a:r>
          </a:p>
          <a:p>
            <a:pPr marL="457200" indent="-457200" algn="l">
              <a:buFont typeface="Wingdings" pitchFamily="2" charset="2"/>
              <a:buChar char="Ø"/>
            </a:pPr>
            <a:r>
              <a:rPr lang="en-US" dirty="0" smtClean="0">
                <a:solidFill>
                  <a:schemeClr val="tx2">
                    <a:lumMod val="75000"/>
                  </a:schemeClr>
                </a:solidFill>
              </a:rPr>
              <a:t>Lifecycle Costing</a:t>
            </a:r>
          </a:p>
          <a:p>
            <a:pPr algn="l"/>
            <a:endParaRPr lang="en-US" dirty="0">
              <a:solidFill>
                <a:schemeClr val="tx2">
                  <a:lumMod val="75000"/>
                </a:schemeClr>
              </a:solidFill>
            </a:endParaRPr>
          </a:p>
        </p:txBody>
      </p:sp>
    </p:spTree>
    <p:extLst>
      <p:ext uri="{BB962C8B-B14F-4D97-AF65-F5344CB8AC3E}">
        <p14:creationId xmlns:p14="http://schemas.microsoft.com/office/powerpoint/2010/main" val="42323346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GB" b="1" dirty="0">
                <a:solidFill>
                  <a:schemeClr val="bg1"/>
                </a:solidFill>
              </a:rPr>
              <a:t>Flow of Materials, Energy &amp; Water</a:t>
            </a:r>
            <a:r>
              <a:rPr lang="en-US" b="1" dirty="0" smtClean="0">
                <a:solidFill>
                  <a:schemeClr val="bg1"/>
                </a:solidFill>
              </a:rPr>
              <a:t> </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lstStyle/>
          <a:p>
            <a:pPr algn="l"/>
            <a:endParaRPr lang="en-US" dirty="0" smtClean="0">
              <a:solidFill>
                <a:schemeClr val="tx2">
                  <a:lumMod val="75000"/>
                </a:schemeClr>
              </a:solidFill>
            </a:endParaRPr>
          </a:p>
          <a:p>
            <a:pPr algn="l"/>
            <a:endParaRPr lang="en-US" dirty="0">
              <a:solidFill>
                <a:schemeClr val="tx2">
                  <a:lumMod val="75000"/>
                </a:schemeClr>
              </a:solidFill>
            </a:endParaRPr>
          </a:p>
        </p:txBody>
      </p:sp>
      <p:graphicFrame>
        <p:nvGraphicFramePr>
          <p:cNvPr id="4" name="Diagram 3"/>
          <p:cNvGraphicFramePr/>
          <p:nvPr>
            <p:extLst>
              <p:ext uri="{D42A27DB-BD31-4B8C-83A1-F6EECF244321}">
                <p14:modId xmlns:p14="http://schemas.microsoft.com/office/powerpoint/2010/main" val="882036200"/>
              </p:ext>
            </p:extLst>
          </p:nvPr>
        </p:nvGraphicFramePr>
        <p:xfrm>
          <a:off x="755576" y="2132856"/>
          <a:ext cx="7992888" cy="38164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323346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Environmental Management Accounting Guidelines</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fontScale="92500" lnSpcReduction="20000"/>
          </a:bodyPr>
          <a:lstStyle/>
          <a:p>
            <a:pPr algn="l"/>
            <a:r>
              <a:rPr lang="en-US" b="0" dirty="0" smtClean="0">
                <a:solidFill>
                  <a:schemeClr val="tx2">
                    <a:lumMod val="75000"/>
                  </a:schemeClr>
                </a:solidFill>
              </a:rPr>
              <a:t>A number of EMA guidelines exist:</a:t>
            </a:r>
            <a:endParaRPr lang="en-US" b="0" dirty="0" smtClean="0">
              <a:solidFill>
                <a:schemeClr val="tx2">
                  <a:lumMod val="75000"/>
                </a:schemeClr>
              </a:solidFill>
            </a:endParaRPr>
          </a:p>
          <a:p>
            <a:pPr marL="457200" indent="-457200" algn="l">
              <a:buFont typeface="Wingdings" pitchFamily="2" charset="2"/>
              <a:buChar char="Ø"/>
            </a:pPr>
            <a:r>
              <a:rPr lang="en-US" b="0" dirty="0" smtClean="0">
                <a:solidFill>
                  <a:schemeClr val="tx2">
                    <a:lumMod val="75000"/>
                  </a:schemeClr>
                </a:solidFill>
              </a:rPr>
              <a:t>United Nations</a:t>
            </a:r>
          </a:p>
          <a:p>
            <a:pPr marL="457200" indent="-457200" algn="l">
              <a:buFont typeface="Wingdings" pitchFamily="2" charset="2"/>
              <a:buChar char="Ø"/>
            </a:pPr>
            <a:r>
              <a:rPr lang="en-US" b="0" dirty="0" smtClean="0">
                <a:solidFill>
                  <a:schemeClr val="tx2">
                    <a:lumMod val="75000"/>
                  </a:schemeClr>
                </a:solidFill>
              </a:rPr>
              <a:t>The International Federation of Accountants (IFAC)</a:t>
            </a:r>
          </a:p>
          <a:p>
            <a:pPr marL="457200" indent="-457200" algn="l">
              <a:buFont typeface="Wingdings" pitchFamily="2" charset="2"/>
              <a:buChar char="Ø"/>
            </a:pPr>
            <a:r>
              <a:rPr lang="en-US" b="0" dirty="0" smtClean="0">
                <a:solidFill>
                  <a:schemeClr val="tx2">
                    <a:lumMod val="75000"/>
                  </a:schemeClr>
                </a:solidFill>
              </a:rPr>
              <a:t>The UK Government</a:t>
            </a:r>
          </a:p>
          <a:p>
            <a:pPr marL="457200" indent="-457200" algn="l">
              <a:buFont typeface="Wingdings" pitchFamily="2" charset="2"/>
              <a:buChar char="Ø"/>
            </a:pPr>
            <a:r>
              <a:rPr lang="en-US" b="0" dirty="0" smtClean="0">
                <a:solidFill>
                  <a:schemeClr val="tx2">
                    <a:lumMod val="75000"/>
                  </a:schemeClr>
                </a:solidFill>
              </a:rPr>
              <a:t>The Princes Sustainability Project</a:t>
            </a:r>
          </a:p>
          <a:p>
            <a:pPr marL="457200" indent="-457200" algn="l">
              <a:buFont typeface="Wingdings" pitchFamily="2" charset="2"/>
              <a:buChar char="Ø"/>
            </a:pPr>
            <a:r>
              <a:rPr lang="en-GB" b="0" dirty="0">
                <a:solidFill>
                  <a:schemeClr val="tx2">
                    <a:lumMod val="75000"/>
                  </a:schemeClr>
                </a:solidFill>
              </a:rPr>
              <a:t>British Standard, BS8901: Sustainable Event Management System</a:t>
            </a:r>
            <a:endParaRPr lang="en-US" b="0" dirty="0" smtClean="0">
              <a:solidFill>
                <a:schemeClr val="tx2">
                  <a:lumMod val="75000"/>
                </a:schemeClr>
              </a:solidFill>
            </a:endParaRPr>
          </a:p>
          <a:p>
            <a:pPr algn="l"/>
            <a:endParaRPr lang="en-US" dirty="0">
              <a:solidFill>
                <a:schemeClr val="tx2">
                  <a:lumMod val="75000"/>
                </a:schemeClr>
              </a:solidFill>
            </a:endParaRPr>
          </a:p>
        </p:txBody>
      </p:sp>
    </p:spTree>
    <p:extLst>
      <p:ext uri="{BB962C8B-B14F-4D97-AF65-F5344CB8AC3E}">
        <p14:creationId xmlns:p14="http://schemas.microsoft.com/office/powerpoint/2010/main" val="42323346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Summary</a:t>
            </a:r>
            <a:r>
              <a:rPr lang="en-US" b="1" dirty="0" smtClean="0">
                <a:solidFill>
                  <a:schemeClr val="bg1"/>
                </a:solidFill>
              </a:rPr>
              <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fontScale="55000" lnSpcReduction="20000"/>
          </a:bodyPr>
          <a:lstStyle/>
          <a:p>
            <a:pPr marL="457200" lvl="0" indent="-457200" algn="l">
              <a:buFont typeface="Wingdings" pitchFamily="2" charset="2"/>
              <a:buChar char="Ø"/>
            </a:pPr>
            <a:r>
              <a:rPr lang="en-GB" b="0" dirty="0">
                <a:solidFill>
                  <a:schemeClr val="tx2">
                    <a:lumMod val="75000"/>
                  </a:schemeClr>
                </a:solidFill>
              </a:rPr>
              <a:t>Triple bottom line (people, planet and profits) is the focus of the need for a sustainability accounting system.</a:t>
            </a:r>
          </a:p>
          <a:p>
            <a:pPr marL="457200" lvl="0" indent="-457200" algn="l">
              <a:buFont typeface="Wingdings" pitchFamily="2" charset="2"/>
              <a:buChar char="Ø"/>
            </a:pPr>
            <a:r>
              <a:rPr lang="en-GB" b="0" dirty="0">
                <a:solidFill>
                  <a:schemeClr val="tx2">
                    <a:lumMod val="75000"/>
                  </a:schemeClr>
                </a:solidFill>
              </a:rPr>
              <a:t>Managing a sustainable business requires organisation management to manage its resources in a sustainable way, environmental accounting aids this.</a:t>
            </a:r>
          </a:p>
          <a:p>
            <a:pPr marL="457200" lvl="0" indent="-457200" algn="l">
              <a:buFont typeface="Wingdings" pitchFamily="2" charset="2"/>
              <a:buChar char="Ø"/>
            </a:pPr>
            <a:r>
              <a:rPr lang="en-GB" b="0" dirty="0">
                <a:solidFill>
                  <a:schemeClr val="tx2">
                    <a:lumMod val="75000"/>
                  </a:schemeClr>
                </a:solidFill>
              </a:rPr>
              <a:t>Environmental Management Accounting (EMA) provides a detailed internal reporting system concerning performance against environmental targets.</a:t>
            </a:r>
          </a:p>
          <a:p>
            <a:pPr marL="457200" lvl="0" indent="-457200" algn="l">
              <a:buFont typeface="Wingdings" pitchFamily="2" charset="2"/>
              <a:buChar char="Ø"/>
            </a:pPr>
            <a:r>
              <a:rPr lang="en-GB" b="0" dirty="0">
                <a:solidFill>
                  <a:schemeClr val="tx2">
                    <a:lumMod val="75000"/>
                  </a:schemeClr>
                </a:solidFill>
              </a:rPr>
              <a:t>EMA benefits include compliance, eco-efficiency and strategic positioning.</a:t>
            </a:r>
          </a:p>
          <a:p>
            <a:pPr marL="457200" lvl="0" indent="-457200" algn="l">
              <a:buFont typeface="Wingdings" pitchFamily="2" charset="2"/>
              <a:buChar char="Ø"/>
            </a:pPr>
            <a:r>
              <a:rPr lang="en-GB" b="0" dirty="0">
                <a:solidFill>
                  <a:schemeClr val="tx2">
                    <a:lumMod val="75000"/>
                  </a:schemeClr>
                </a:solidFill>
              </a:rPr>
              <a:t>EMA can be reported in monetary terms and physical terms and be used to record past events, or in planning for the future.</a:t>
            </a:r>
          </a:p>
          <a:p>
            <a:pPr marL="457200" lvl="0" indent="-457200" algn="l">
              <a:buFont typeface="Wingdings" pitchFamily="2" charset="2"/>
              <a:buChar char="Ø"/>
            </a:pPr>
            <a:r>
              <a:rPr lang="en-GB" b="0" dirty="0">
                <a:solidFill>
                  <a:schemeClr val="tx2">
                    <a:lumMod val="75000"/>
                  </a:schemeClr>
                </a:solidFill>
              </a:rPr>
              <a:t>Environmental guidelines can be used to aid organisations in developing their own EMA system. </a:t>
            </a:r>
          </a:p>
          <a:p>
            <a:pPr algn="l"/>
            <a:endParaRPr lang="en-US" dirty="0">
              <a:solidFill>
                <a:schemeClr val="tx2">
                  <a:lumMod val="75000"/>
                </a:schemeClr>
              </a:solidFill>
            </a:endParaRPr>
          </a:p>
        </p:txBody>
      </p:sp>
    </p:spTree>
    <p:extLst>
      <p:ext uri="{BB962C8B-B14F-4D97-AF65-F5344CB8AC3E}">
        <p14:creationId xmlns:p14="http://schemas.microsoft.com/office/powerpoint/2010/main" val="42323346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Objectives </a:t>
            </a:r>
            <a:r>
              <a:rPr lang="en-US" b="1" dirty="0" smtClean="0">
                <a:solidFill>
                  <a:schemeClr val="bg1"/>
                </a:solidFill>
              </a:rPr>
              <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fontScale="85000" lnSpcReduction="20000"/>
          </a:bodyPr>
          <a:lstStyle/>
          <a:p>
            <a:pPr algn="l"/>
            <a:r>
              <a:rPr lang="en-GB" b="0" dirty="0">
                <a:solidFill>
                  <a:schemeClr val="tx2">
                    <a:lumMod val="75000"/>
                  </a:schemeClr>
                </a:solidFill>
              </a:rPr>
              <a:t>After studying this </a:t>
            </a:r>
            <a:r>
              <a:rPr lang="en-GB" b="0" dirty="0" smtClean="0">
                <a:solidFill>
                  <a:schemeClr val="tx2">
                    <a:lumMod val="75000"/>
                  </a:schemeClr>
                </a:solidFill>
              </a:rPr>
              <a:t>topic </a:t>
            </a:r>
            <a:r>
              <a:rPr lang="en-GB" b="0" dirty="0">
                <a:solidFill>
                  <a:schemeClr val="tx2">
                    <a:lumMod val="75000"/>
                  </a:schemeClr>
                </a:solidFill>
              </a:rPr>
              <a:t>you should be able to</a:t>
            </a:r>
            <a:r>
              <a:rPr lang="en-GB" b="0" dirty="0" smtClean="0">
                <a:solidFill>
                  <a:schemeClr val="tx2">
                    <a:lumMod val="75000"/>
                  </a:schemeClr>
                </a:solidFill>
              </a:rPr>
              <a:t>:</a:t>
            </a:r>
          </a:p>
          <a:p>
            <a:pPr algn="l"/>
            <a:endParaRPr lang="en-GB" b="0" dirty="0">
              <a:solidFill>
                <a:schemeClr val="tx2">
                  <a:lumMod val="75000"/>
                </a:schemeClr>
              </a:solidFill>
            </a:endParaRPr>
          </a:p>
          <a:p>
            <a:pPr marL="457200" indent="-457200" algn="l">
              <a:buFont typeface="Wingdings" pitchFamily="2" charset="2"/>
              <a:buChar char="Ø"/>
            </a:pPr>
            <a:r>
              <a:rPr lang="en-GB" b="0" dirty="0" smtClean="0">
                <a:solidFill>
                  <a:schemeClr val="tx2">
                    <a:lumMod val="75000"/>
                  </a:schemeClr>
                </a:solidFill>
              </a:rPr>
              <a:t>Identify </a:t>
            </a:r>
            <a:r>
              <a:rPr lang="en-GB" b="0" dirty="0">
                <a:solidFill>
                  <a:schemeClr val="tx2">
                    <a:lumMod val="75000"/>
                  </a:schemeClr>
                </a:solidFill>
              </a:rPr>
              <a:t>the key features of environmental management accounting</a:t>
            </a:r>
          </a:p>
          <a:p>
            <a:pPr marL="457200" indent="-457200" algn="l">
              <a:buFont typeface="Wingdings" pitchFamily="2" charset="2"/>
              <a:buChar char="Ø"/>
            </a:pPr>
            <a:r>
              <a:rPr lang="en-GB" b="0" dirty="0" smtClean="0">
                <a:solidFill>
                  <a:schemeClr val="tx2">
                    <a:lumMod val="75000"/>
                  </a:schemeClr>
                </a:solidFill>
              </a:rPr>
              <a:t>Understand </a:t>
            </a:r>
            <a:r>
              <a:rPr lang="en-GB" b="0" dirty="0">
                <a:solidFill>
                  <a:schemeClr val="tx2">
                    <a:lumMod val="75000"/>
                  </a:schemeClr>
                </a:solidFill>
              </a:rPr>
              <a:t>how businesses achieve sustainability</a:t>
            </a:r>
          </a:p>
          <a:p>
            <a:pPr marL="457200" indent="-457200" algn="l">
              <a:buFont typeface="Wingdings" pitchFamily="2" charset="2"/>
              <a:buChar char="Ø"/>
            </a:pPr>
            <a:r>
              <a:rPr lang="en-GB" b="0" dirty="0" smtClean="0">
                <a:solidFill>
                  <a:schemeClr val="tx2">
                    <a:lumMod val="75000"/>
                  </a:schemeClr>
                </a:solidFill>
              </a:rPr>
              <a:t>Discuss </a:t>
            </a:r>
            <a:r>
              <a:rPr lang="en-GB" b="0" dirty="0">
                <a:solidFill>
                  <a:schemeClr val="tx2">
                    <a:lumMod val="75000"/>
                  </a:schemeClr>
                </a:solidFill>
              </a:rPr>
              <a:t>the key benefits of EMA</a:t>
            </a:r>
          </a:p>
          <a:p>
            <a:pPr marL="457200" indent="-457200" algn="l">
              <a:buFont typeface="Wingdings" pitchFamily="2" charset="2"/>
              <a:buChar char="Ø"/>
            </a:pPr>
            <a:r>
              <a:rPr lang="en-GB" b="0" dirty="0" smtClean="0">
                <a:solidFill>
                  <a:schemeClr val="tx2">
                    <a:lumMod val="75000"/>
                  </a:schemeClr>
                </a:solidFill>
              </a:rPr>
              <a:t>Understand </a:t>
            </a:r>
            <a:r>
              <a:rPr lang="en-GB" b="0" dirty="0">
                <a:solidFill>
                  <a:schemeClr val="tx2">
                    <a:lumMod val="75000"/>
                  </a:schemeClr>
                </a:solidFill>
              </a:rPr>
              <a:t>the different methods for EMA reporting.</a:t>
            </a:r>
          </a:p>
          <a:p>
            <a:pPr algn="l"/>
            <a:endParaRPr lang="en-US" dirty="0">
              <a:solidFill>
                <a:schemeClr val="tx2">
                  <a:lumMod val="75000"/>
                </a:schemeClr>
              </a:solidFill>
            </a:endParaRPr>
          </a:p>
        </p:txBody>
      </p:sp>
    </p:spTree>
    <p:extLst>
      <p:ext uri="{BB962C8B-B14F-4D97-AF65-F5344CB8AC3E}">
        <p14:creationId xmlns:p14="http://schemas.microsoft.com/office/powerpoint/2010/main" val="17767867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The Triple Bottom Line</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lstStyle/>
          <a:p>
            <a:pPr algn="l"/>
            <a:endParaRPr lang="en-US" dirty="0" smtClean="0">
              <a:solidFill>
                <a:schemeClr val="tx2">
                  <a:lumMod val="75000"/>
                </a:schemeClr>
              </a:solidFill>
            </a:endParaRPr>
          </a:p>
          <a:p>
            <a:pPr algn="l"/>
            <a:endParaRPr lang="en-US" dirty="0">
              <a:solidFill>
                <a:schemeClr val="tx2">
                  <a:lumMod val="75000"/>
                </a:schemeClr>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1994568"/>
            <a:ext cx="5904656" cy="3594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323346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Managing a </a:t>
            </a:r>
            <a:r>
              <a:rPr lang="en-US" b="1" dirty="0">
                <a:solidFill>
                  <a:schemeClr val="bg1"/>
                </a:solidFill>
              </a:rPr>
              <a:t>S</a:t>
            </a:r>
            <a:r>
              <a:rPr lang="en-US" b="1" dirty="0" smtClean="0">
                <a:solidFill>
                  <a:schemeClr val="bg1"/>
                </a:solidFill>
              </a:rPr>
              <a:t>ustainable Business </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lnSpcReduction="10000"/>
          </a:bodyPr>
          <a:lstStyle/>
          <a:p>
            <a:pPr marL="457200" indent="-457200" algn="l">
              <a:buFont typeface="Wingdings" pitchFamily="2" charset="2"/>
              <a:buChar char="Ø"/>
            </a:pPr>
            <a:endParaRPr lang="en-US" dirty="0" smtClean="0">
              <a:solidFill>
                <a:schemeClr val="tx2">
                  <a:lumMod val="75000"/>
                </a:schemeClr>
              </a:solidFill>
            </a:endParaRPr>
          </a:p>
          <a:p>
            <a:pPr marL="457200" indent="-457200" algn="l">
              <a:buFont typeface="Wingdings" pitchFamily="2" charset="2"/>
              <a:buChar char="Ø"/>
            </a:pPr>
            <a:r>
              <a:rPr lang="en-US" dirty="0" smtClean="0">
                <a:solidFill>
                  <a:schemeClr val="tx2">
                    <a:lumMod val="75000"/>
                  </a:schemeClr>
                </a:solidFill>
              </a:rPr>
              <a:t>Stakeholder </a:t>
            </a:r>
            <a:r>
              <a:rPr lang="en-US" dirty="0" smtClean="0">
                <a:solidFill>
                  <a:schemeClr val="tx2">
                    <a:lumMod val="75000"/>
                  </a:schemeClr>
                </a:solidFill>
              </a:rPr>
              <a:t>Engagement</a:t>
            </a:r>
          </a:p>
          <a:p>
            <a:pPr marL="457200" indent="-457200" algn="l">
              <a:buFont typeface="Wingdings" pitchFamily="2" charset="2"/>
              <a:buChar char="Ø"/>
            </a:pPr>
            <a:endParaRPr lang="en-US" dirty="0" smtClean="0">
              <a:solidFill>
                <a:schemeClr val="tx2">
                  <a:lumMod val="75000"/>
                </a:schemeClr>
              </a:solidFill>
            </a:endParaRPr>
          </a:p>
          <a:p>
            <a:pPr marL="457200" indent="-457200" algn="l">
              <a:buFont typeface="Wingdings" pitchFamily="2" charset="2"/>
              <a:buChar char="Ø"/>
            </a:pPr>
            <a:r>
              <a:rPr lang="en-US" dirty="0" smtClean="0">
                <a:solidFill>
                  <a:schemeClr val="tx2">
                    <a:lumMod val="75000"/>
                  </a:schemeClr>
                </a:solidFill>
              </a:rPr>
              <a:t>Environmental Reporting </a:t>
            </a:r>
            <a:r>
              <a:rPr lang="en-US" dirty="0" smtClean="0">
                <a:solidFill>
                  <a:schemeClr val="tx2">
                    <a:lumMod val="75000"/>
                  </a:schemeClr>
                </a:solidFill>
              </a:rPr>
              <a:t>Systems</a:t>
            </a:r>
          </a:p>
          <a:p>
            <a:pPr marL="457200" indent="-457200" algn="l">
              <a:buFont typeface="Wingdings" pitchFamily="2" charset="2"/>
              <a:buChar char="Ø"/>
            </a:pPr>
            <a:endParaRPr lang="en-US" dirty="0" smtClean="0">
              <a:solidFill>
                <a:schemeClr val="tx2">
                  <a:lumMod val="75000"/>
                </a:schemeClr>
              </a:solidFill>
            </a:endParaRPr>
          </a:p>
          <a:p>
            <a:pPr marL="457200" indent="-457200" algn="l">
              <a:buFont typeface="Wingdings" pitchFamily="2" charset="2"/>
              <a:buChar char="Ø"/>
            </a:pPr>
            <a:r>
              <a:rPr lang="en-US" dirty="0" smtClean="0">
                <a:solidFill>
                  <a:schemeClr val="tx2">
                    <a:lumMod val="75000"/>
                  </a:schemeClr>
                </a:solidFill>
              </a:rPr>
              <a:t>Lifecycle Analysis</a:t>
            </a:r>
            <a:endParaRPr lang="en-US" dirty="0">
              <a:solidFill>
                <a:schemeClr val="tx2">
                  <a:lumMod val="75000"/>
                </a:schemeClr>
              </a:solidFill>
            </a:endParaRPr>
          </a:p>
        </p:txBody>
      </p:sp>
    </p:spTree>
    <p:extLst>
      <p:ext uri="{BB962C8B-B14F-4D97-AF65-F5344CB8AC3E}">
        <p14:creationId xmlns:p14="http://schemas.microsoft.com/office/powerpoint/2010/main" val="42323346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Managing a </a:t>
            </a:r>
            <a:r>
              <a:rPr lang="en-US" b="1" dirty="0">
                <a:solidFill>
                  <a:schemeClr val="bg1"/>
                </a:solidFill>
              </a:rPr>
              <a:t>S</a:t>
            </a:r>
            <a:r>
              <a:rPr lang="en-US" b="1" dirty="0" smtClean="0">
                <a:solidFill>
                  <a:schemeClr val="bg1"/>
                </a:solidFill>
              </a:rPr>
              <a:t>ustainable </a:t>
            </a:r>
            <a:r>
              <a:rPr lang="en-US" b="1" dirty="0" smtClean="0">
                <a:solidFill>
                  <a:schemeClr val="bg1"/>
                </a:solidFill>
              </a:rPr>
              <a:t>Hospitality, tourism or events business (1)</a:t>
            </a:r>
            <a:r>
              <a:rPr lang="en-US" b="1" dirty="0" smtClean="0">
                <a:solidFill>
                  <a:schemeClr val="bg1"/>
                </a:solidFill>
              </a:rPr>
              <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a:bodyPr>
          <a:lstStyle/>
          <a:p>
            <a:pPr marL="457200" indent="-457200" algn="l">
              <a:buFont typeface="Wingdings" pitchFamily="2" charset="2"/>
              <a:buChar char="Ø"/>
            </a:pPr>
            <a:r>
              <a:rPr lang="en-US" sz="2400" b="0" dirty="0" smtClean="0">
                <a:solidFill>
                  <a:schemeClr val="tx2">
                    <a:lumMod val="75000"/>
                  </a:schemeClr>
                </a:solidFill>
              </a:rPr>
              <a:t>The use of natural resources and energy saving materials in fitting out and constructing new hotels, event venues and tourist attractions</a:t>
            </a:r>
          </a:p>
          <a:p>
            <a:pPr marL="457200" indent="-457200" algn="l">
              <a:buFont typeface="Wingdings" pitchFamily="2" charset="2"/>
              <a:buChar char="Ø"/>
            </a:pPr>
            <a:r>
              <a:rPr lang="en-US" sz="2400" b="0" dirty="0" smtClean="0">
                <a:solidFill>
                  <a:schemeClr val="tx2">
                    <a:lumMod val="75000"/>
                  </a:schemeClr>
                </a:solidFill>
              </a:rPr>
              <a:t>Landscaping using native plants with low impact irrigation, restoring disturbed natural habitats</a:t>
            </a:r>
          </a:p>
          <a:p>
            <a:pPr marL="457200" indent="-457200" algn="l">
              <a:buFont typeface="Wingdings" pitchFamily="2" charset="2"/>
              <a:buChar char="Ø"/>
            </a:pPr>
            <a:r>
              <a:rPr lang="en-US" sz="2400" b="0" dirty="0" err="1" smtClean="0">
                <a:solidFill>
                  <a:schemeClr val="tx2">
                    <a:lumMod val="75000"/>
                  </a:schemeClr>
                </a:solidFill>
              </a:rPr>
              <a:t>Utilising</a:t>
            </a:r>
            <a:r>
              <a:rPr lang="en-US" sz="2400" b="0" dirty="0" smtClean="0">
                <a:solidFill>
                  <a:schemeClr val="tx2">
                    <a:lumMod val="75000"/>
                  </a:schemeClr>
                </a:solidFill>
              </a:rPr>
              <a:t> resources (e.g. food, materials, </a:t>
            </a:r>
            <a:r>
              <a:rPr lang="en-US" sz="2400" b="0" dirty="0" err="1" smtClean="0">
                <a:solidFill>
                  <a:schemeClr val="tx2">
                    <a:lumMod val="75000"/>
                  </a:schemeClr>
                </a:solidFill>
              </a:rPr>
              <a:t>labour</a:t>
            </a:r>
            <a:r>
              <a:rPr lang="en-US" sz="2400" b="0" dirty="0" smtClean="0">
                <a:solidFill>
                  <a:schemeClr val="tx2">
                    <a:lumMod val="75000"/>
                  </a:schemeClr>
                </a:solidFill>
              </a:rPr>
              <a:t>) from the immediate community and develop community resources</a:t>
            </a:r>
          </a:p>
          <a:p>
            <a:pPr marL="457200" indent="-457200" algn="l">
              <a:buFont typeface="Wingdings" pitchFamily="2" charset="2"/>
              <a:buChar char="Ø"/>
            </a:pPr>
            <a:endParaRPr lang="en-US" sz="2400" b="0" dirty="0" smtClean="0">
              <a:solidFill>
                <a:schemeClr val="tx2">
                  <a:lumMod val="75000"/>
                </a:schemeClr>
              </a:solidFill>
            </a:endParaRPr>
          </a:p>
        </p:txBody>
      </p:sp>
    </p:spTree>
    <p:extLst>
      <p:ext uri="{BB962C8B-B14F-4D97-AF65-F5344CB8AC3E}">
        <p14:creationId xmlns:p14="http://schemas.microsoft.com/office/powerpoint/2010/main" val="3613408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Managing a </a:t>
            </a:r>
            <a:r>
              <a:rPr lang="en-US" b="1" dirty="0">
                <a:solidFill>
                  <a:schemeClr val="bg1"/>
                </a:solidFill>
              </a:rPr>
              <a:t>S</a:t>
            </a:r>
            <a:r>
              <a:rPr lang="en-US" b="1" dirty="0" smtClean="0">
                <a:solidFill>
                  <a:schemeClr val="bg1"/>
                </a:solidFill>
              </a:rPr>
              <a:t>ustainable </a:t>
            </a:r>
            <a:r>
              <a:rPr lang="en-US" b="1" dirty="0" smtClean="0">
                <a:solidFill>
                  <a:schemeClr val="bg1"/>
                </a:solidFill>
              </a:rPr>
              <a:t>Hospitality, tourism or events business (2)</a:t>
            </a:r>
            <a:r>
              <a:rPr lang="en-US" b="1" dirty="0" smtClean="0">
                <a:solidFill>
                  <a:schemeClr val="bg1"/>
                </a:solidFill>
              </a:rPr>
              <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a:bodyPr>
          <a:lstStyle/>
          <a:p>
            <a:pPr marL="457200" indent="-457200" algn="l">
              <a:buFont typeface="Wingdings" pitchFamily="2" charset="2"/>
              <a:buChar char="Ø"/>
            </a:pPr>
            <a:r>
              <a:rPr lang="en-US" sz="2400" b="0" dirty="0" smtClean="0">
                <a:solidFill>
                  <a:schemeClr val="tx2">
                    <a:lumMod val="75000"/>
                  </a:schemeClr>
                </a:solidFill>
              </a:rPr>
              <a:t>Efficient </a:t>
            </a:r>
            <a:r>
              <a:rPr lang="en-US" sz="2400" b="0" dirty="0" err="1" smtClean="0">
                <a:solidFill>
                  <a:schemeClr val="tx2">
                    <a:lumMod val="75000"/>
                  </a:schemeClr>
                </a:solidFill>
              </a:rPr>
              <a:t>utilisation</a:t>
            </a:r>
            <a:r>
              <a:rPr lang="en-US" sz="2400" b="0" dirty="0" smtClean="0">
                <a:solidFill>
                  <a:schemeClr val="tx2">
                    <a:lumMod val="75000"/>
                  </a:schemeClr>
                </a:solidFill>
              </a:rPr>
              <a:t> of energy through lighting/heating and alternative sources of power such as solar or wind</a:t>
            </a:r>
          </a:p>
          <a:p>
            <a:pPr marL="457200" indent="-457200" algn="l">
              <a:buFont typeface="Wingdings" pitchFamily="2" charset="2"/>
              <a:buChar char="Ø"/>
            </a:pPr>
            <a:r>
              <a:rPr lang="en-US" sz="2400" b="0" dirty="0" smtClean="0">
                <a:solidFill>
                  <a:schemeClr val="tx2">
                    <a:lumMod val="75000"/>
                  </a:schemeClr>
                </a:solidFill>
              </a:rPr>
              <a:t>Use of low impact products in cleaning and laundry and laundry reduction through guest education</a:t>
            </a:r>
          </a:p>
          <a:p>
            <a:pPr marL="457200" indent="-457200" algn="l">
              <a:buFont typeface="Wingdings" pitchFamily="2" charset="2"/>
              <a:buChar char="Ø"/>
            </a:pPr>
            <a:r>
              <a:rPr lang="en-US" sz="2400" b="0" dirty="0" smtClean="0">
                <a:solidFill>
                  <a:schemeClr val="tx2">
                    <a:lumMod val="75000"/>
                  </a:schemeClr>
                </a:solidFill>
              </a:rPr>
              <a:t>Development of education and training </a:t>
            </a:r>
            <a:r>
              <a:rPr lang="en-US" sz="2400" b="0" dirty="0" err="1" smtClean="0">
                <a:solidFill>
                  <a:schemeClr val="tx2">
                    <a:lumMod val="75000"/>
                  </a:schemeClr>
                </a:solidFill>
              </a:rPr>
              <a:t>programmes</a:t>
            </a:r>
            <a:r>
              <a:rPr lang="en-US" sz="2400" b="0" dirty="0" smtClean="0">
                <a:solidFill>
                  <a:schemeClr val="tx2">
                    <a:lumMod val="75000"/>
                  </a:schemeClr>
                </a:solidFill>
              </a:rPr>
              <a:t> within the local community</a:t>
            </a:r>
          </a:p>
          <a:p>
            <a:pPr marL="457200" indent="-457200" algn="l">
              <a:buFont typeface="Wingdings" pitchFamily="2" charset="2"/>
              <a:buChar char="Ø"/>
            </a:pPr>
            <a:endParaRPr lang="en-US" sz="2400" b="0" dirty="0" smtClean="0">
              <a:solidFill>
                <a:schemeClr val="tx2">
                  <a:lumMod val="75000"/>
                </a:schemeClr>
              </a:solidFill>
            </a:endParaRPr>
          </a:p>
        </p:txBody>
      </p:sp>
    </p:spTree>
    <p:extLst>
      <p:ext uri="{BB962C8B-B14F-4D97-AF65-F5344CB8AC3E}">
        <p14:creationId xmlns:p14="http://schemas.microsoft.com/office/powerpoint/2010/main" val="27762685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EMA </a:t>
            </a:r>
            <a:r>
              <a:rPr lang="en-US" b="1" dirty="0" smtClean="0">
                <a:solidFill>
                  <a:schemeClr val="bg1"/>
                </a:solidFill>
              </a:rPr>
              <a:t>Reporting</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fontScale="55000" lnSpcReduction="20000"/>
          </a:bodyPr>
          <a:lstStyle/>
          <a:p>
            <a:pPr algn="l"/>
            <a:r>
              <a:rPr lang="en-GB" b="0" dirty="0">
                <a:solidFill>
                  <a:schemeClr val="tx2">
                    <a:lumMod val="75000"/>
                  </a:schemeClr>
                </a:solidFill>
              </a:rPr>
              <a:t>EMA’s specific benefits and uses are sometimes linked to three key areas (IFAC 2005</a:t>
            </a:r>
            <a:r>
              <a:rPr lang="en-GB" b="0" dirty="0" smtClean="0">
                <a:solidFill>
                  <a:schemeClr val="tx2">
                    <a:lumMod val="75000"/>
                  </a:schemeClr>
                </a:solidFill>
              </a:rPr>
              <a:t>):</a:t>
            </a:r>
          </a:p>
          <a:p>
            <a:pPr algn="l"/>
            <a:endParaRPr lang="en-GB" b="0" dirty="0">
              <a:solidFill>
                <a:schemeClr val="tx2">
                  <a:lumMod val="75000"/>
                </a:schemeClr>
              </a:solidFill>
            </a:endParaRPr>
          </a:p>
          <a:p>
            <a:pPr lvl="0" algn="l"/>
            <a:r>
              <a:rPr lang="en-GB" dirty="0">
                <a:solidFill>
                  <a:schemeClr val="tx2">
                    <a:lumMod val="75000"/>
                  </a:schemeClr>
                </a:solidFill>
              </a:rPr>
              <a:t>Compliance </a:t>
            </a:r>
            <a:r>
              <a:rPr lang="en-GB" b="0" dirty="0">
                <a:solidFill>
                  <a:schemeClr val="tx2">
                    <a:lumMod val="75000"/>
                  </a:schemeClr>
                </a:solidFill>
              </a:rPr>
              <a:t>– This relates to where there are specific legal requirements, or ‘self-imposed’ environmental policies.  EMA aids in meeting to requirement in a cost effective manner</a:t>
            </a:r>
            <a:r>
              <a:rPr lang="en-GB" b="0" dirty="0" smtClean="0">
                <a:solidFill>
                  <a:schemeClr val="tx2">
                    <a:lumMod val="75000"/>
                  </a:schemeClr>
                </a:solidFill>
              </a:rPr>
              <a:t>.</a:t>
            </a:r>
          </a:p>
          <a:p>
            <a:pPr lvl="0" algn="l"/>
            <a:endParaRPr lang="en-GB" b="0" dirty="0">
              <a:solidFill>
                <a:schemeClr val="tx2">
                  <a:lumMod val="75000"/>
                </a:schemeClr>
              </a:solidFill>
            </a:endParaRPr>
          </a:p>
          <a:p>
            <a:pPr lvl="0" algn="l"/>
            <a:r>
              <a:rPr lang="en-GB" dirty="0">
                <a:solidFill>
                  <a:schemeClr val="tx2">
                    <a:lumMod val="75000"/>
                  </a:schemeClr>
                </a:solidFill>
              </a:rPr>
              <a:t>Eco–efficiency</a:t>
            </a:r>
            <a:r>
              <a:rPr lang="en-GB" b="0" dirty="0">
                <a:solidFill>
                  <a:schemeClr val="tx2">
                    <a:lumMod val="75000"/>
                  </a:schemeClr>
                </a:solidFill>
              </a:rPr>
              <a:t> – Focuses on cost reductions through the more efficient use of resources, such as, electricity, gas, water and raw materials, this reduces costs, but also has an environmental impact by using less resources</a:t>
            </a:r>
            <a:r>
              <a:rPr lang="en-GB" b="0" dirty="0" smtClean="0">
                <a:solidFill>
                  <a:schemeClr val="tx2">
                    <a:lumMod val="75000"/>
                  </a:schemeClr>
                </a:solidFill>
              </a:rPr>
              <a:t>.</a:t>
            </a:r>
          </a:p>
          <a:p>
            <a:pPr lvl="0" algn="l"/>
            <a:endParaRPr lang="en-GB" b="0" dirty="0">
              <a:solidFill>
                <a:schemeClr val="tx2">
                  <a:lumMod val="75000"/>
                </a:schemeClr>
              </a:solidFill>
            </a:endParaRPr>
          </a:p>
          <a:p>
            <a:pPr lvl="0" algn="l"/>
            <a:r>
              <a:rPr lang="en-GB" dirty="0">
                <a:solidFill>
                  <a:schemeClr val="tx2">
                    <a:lumMod val="75000"/>
                  </a:schemeClr>
                </a:solidFill>
              </a:rPr>
              <a:t>Strategic positioning </a:t>
            </a:r>
            <a:r>
              <a:rPr lang="en-GB" b="0" dirty="0">
                <a:solidFill>
                  <a:schemeClr val="tx2">
                    <a:lumMod val="75000"/>
                  </a:schemeClr>
                </a:solidFill>
              </a:rPr>
              <a:t>– This focuses on the organisation’s long term strategy and competitiveness through its use of environmentally sensitive strategic policies and commitments.</a:t>
            </a:r>
          </a:p>
          <a:p>
            <a:pPr algn="l"/>
            <a:endParaRPr lang="en-US" dirty="0">
              <a:solidFill>
                <a:schemeClr val="tx2">
                  <a:lumMod val="75000"/>
                </a:schemeClr>
              </a:solidFill>
            </a:endParaRPr>
          </a:p>
        </p:txBody>
      </p:sp>
    </p:spTree>
    <p:extLst>
      <p:ext uri="{BB962C8B-B14F-4D97-AF65-F5344CB8AC3E}">
        <p14:creationId xmlns:p14="http://schemas.microsoft.com/office/powerpoint/2010/main" val="42323346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EMA </a:t>
            </a:r>
            <a:r>
              <a:rPr lang="en-US" b="1" dirty="0" smtClean="0">
                <a:solidFill>
                  <a:schemeClr val="bg1"/>
                </a:solidFill>
              </a:rPr>
              <a:t>Reporting</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lnSpcReduction="10000"/>
          </a:bodyPr>
          <a:lstStyle/>
          <a:p>
            <a:pPr algn="l"/>
            <a:r>
              <a:rPr lang="en-US" sz="2400" dirty="0" smtClean="0">
                <a:solidFill>
                  <a:schemeClr val="tx2">
                    <a:lumMod val="75000"/>
                  </a:schemeClr>
                </a:solidFill>
              </a:rPr>
              <a:t>Involves 2 types of EMA information to aid management decision making:</a:t>
            </a:r>
          </a:p>
          <a:p>
            <a:pPr algn="l"/>
            <a:endParaRPr lang="en-US" sz="2400" dirty="0" smtClean="0">
              <a:solidFill>
                <a:schemeClr val="tx2">
                  <a:lumMod val="75000"/>
                </a:schemeClr>
              </a:solidFill>
            </a:endParaRPr>
          </a:p>
          <a:p>
            <a:pPr marL="457200" indent="-457200" algn="l">
              <a:buFont typeface="Wingdings" pitchFamily="2" charset="2"/>
              <a:buChar char="Ø"/>
            </a:pPr>
            <a:r>
              <a:rPr lang="en-US" sz="2400" dirty="0" smtClean="0">
                <a:solidFill>
                  <a:schemeClr val="tx2">
                    <a:lumMod val="75000"/>
                  </a:schemeClr>
                </a:solidFill>
              </a:rPr>
              <a:t>Monetary</a:t>
            </a:r>
            <a:r>
              <a:rPr lang="en-US" sz="2400" b="0" dirty="0" smtClean="0">
                <a:solidFill>
                  <a:schemeClr val="tx2">
                    <a:lumMod val="75000"/>
                  </a:schemeClr>
                </a:solidFill>
              </a:rPr>
              <a:t> – financial impacts of environmental policy, costs, revenues, investments and liabilities created in an environmental context</a:t>
            </a:r>
          </a:p>
          <a:p>
            <a:pPr marL="457200" indent="-457200" algn="l">
              <a:buFont typeface="Wingdings" pitchFamily="2" charset="2"/>
              <a:buChar char="Ø"/>
            </a:pPr>
            <a:endParaRPr lang="en-US" sz="2400" b="0" dirty="0" smtClean="0">
              <a:solidFill>
                <a:schemeClr val="tx2">
                  <a:lumMod val="75000"/>
                </a:schemeClr>
              </a:solidFill>
            </a:endParaRPr>
          </a:p>
          <a:p>
            <a:pPr marL="457200" indent="-457200" algn="l">
              <a:buFont typeface="Wingdings" pitchFamily="2" charset="2"/>
              <a:buChar char="Ø"/>
            </a:pPr>
            <a:r>
              <a:rPr lang="en-US" sz="2400" dirty="0" smtClean="0">
                <a:solidFill>
                  <a:schemeClr val="tx2">
                    <a:lumMod val="75000"/>
                  </a:schemeClr>
                </a:solidFill>
              </a:rPr>
              <a:t>Physical</a:t>
            </a:r>
            <a:r>
              <a:rPr lang="en-US" sz="2400" b="0" dirty="0" smtClean="0">
                <a:solidFill>
                  <a:schemeClr val="tx2">
                    <a:lumMod val="75000"/>
                  </a:schemeClr>
                </a:solidFill>
              </a:rPr>
              <a:t> – physical measurement of elements such as CO2 emissions, energy consumption, material waste</a:t>
            </a:r>
            <a:endParaRPr lang="en-US" sz="2400" b="0" dirty="0">
              <a:solidFill>
                <a:schemeClr val="tx2">
                  <a:lumMod val="75000"/>
                </a:schemeClr>
              </a:solidFill>
            </a:endParaRPr>
          </a:p>
        </p:txBody>
      </p:sp>
    </p:spTree>
    <p:extLst>
      <p:ext uri="{BB962C8B-B14F-4D97-AF65-F5344CB8AC3E}">
        <p14:creationId xmlns:p14="http://schemas.microsoft.com/office/powerpoint/2010/main" val="22415768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Environmental </a:t>
            </a:r>
            <a:r>
              <a:rPr lang="en-US" b="1" dirty="0" smtClean="0">
                <a:solidFill>
                  <a:schemeClr val="bg1"/>
                </a:solidFill>
              </a:rPr>
              <a:t>Costs </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lstStyle/>
          <a:p>
            <a:pPr algn="l"/>
            <a:endParaRPr lang="en-US" dirty="0" smtClean="0">
              <a:solidFill>
                <a:schemeClr val="tx2">
                  <a:lumMod val="75000"/>
                </a:schemeClr>
              </a:solidFill>
            </a:endParaRPr>
          </a:p>
          <a:p>
            <a:pPr algn="l"/>
            <a:endParaRPr lang="en-US" dirty="0">
              <a:solidFill>
                <a:schemeClr val="tx2">
                  <a:lumMod val="75000"/>
                </a:schemeClr>
              </a:solidFill>
            </a:endParaRPr>
          </a:p>
        </p:txBody>
      </p:sp>
      <p:graphicFrame>
        <p:nvGraphicFramePr>
          <p:cNvPr id="4" name="Diagram 3"/>
          <p:cNvGraphicFramePr/>
          <p:nvPr>
            <p:extLst>
              <p:ext uri="{D42A27DB-BD31-4B8C-83A1-F6EECF244321}">
                <p14:modId xmlns:p14="http://schemas.microsoft.com/office/powerpoint/2010/main" val="1726334461"/>
              </p:ext>
            </p:extLst>
          </p:nvPr>
        </p:nvGraphicFramePr>
        <p:xfrm>
          <a:off x="827584" y="2060848"/>
          <a:ext cx="7776864" cy="37444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323346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TotalTime>
  <Words>911</Words>
  <Application>Microsoft Office PowerPoint</Application>
  <PresentationFormat>On-screen Show (4:3)</PresentationFormat>
  <Paragraphs>106</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 Chapter 18</vt:lpstr>
      <vt:lpstr> Objectives  </vt:lpstr>
      <vt:lpstr>The Triple Bottom Line </vt:lpstr>
      <vt:lpstr>Managing a Sustainable Business  </vt:lpstr>
      <vt:lpstr>Managing a Sustainable Hospitality, tourism or events business (1) </vt:lpstr>
      <vt:lpstr>Managing a Sustainable Hospitality, tourism or events business (2) </vt:lpstr>
      <vt:lpstr> EMA Reporting </vt:lpstr>
      <vt:lpstr> EMA Reporting </vt:lpstr>
      <vt:lpstr> Environmental Costs  </vt:lpstr>
      <vt:lpstr>Categories for Environmental Costs  </vt:lpstr>
      <vt:lpstr> Example  reducing towel usage  </vt:lpstr>
      <vt:lpstr> Example  reducing towel usage  </vt:lpstr>
      <vt:lpstr>Categories for Environmental Costs  </vt:lpstr>
      <vt:lpstr>Categories for Environmental Costs  </vt:lpstr>
      <vt:lpstr> EMA Techniques  </vt:lpstr>
      <vt:lpstr>Flow of Materials, Energy &amp; Water  </vt:lpstr>
      <vt:lpstr>Environmental Management Accounting Guidelines </vt:lpstr>
      <vt:lpstr> Summary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TAJ</dc:creator>
  <cp:lastModifiedBy>TAJ</cp:lastModifiedBy>
  <cp:revision>11</cp:revision>
  <dcterms:created xsi:type="dcterms:W3CDTF">2012-08-01T20:46:07Z</dcterms:created>
  <dcterms:modified xsi:type="dcterms:W3CDTF">2012-08-26T16:46:31Z</dcterms:modified>
</cp:coreProperties>
</file>